
<file path=[Content_Types].xml><?xml version="1.0" encoding="utf-8"?>
<Types xmlns="http://schemas.openxmlformats.org/package/2006/content-types">
  <Default Extension="jpeg" ContentType="image/jpeg"/>
  <Default Extension="png" ContentType="image/pn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media/image1.svg" ContentType="image/svg+xml"/>
  <Override PartName="/ppt/media/image2.svg" ContentType="image/svg+xml"/>
  <Override PartName="/ppt/media/image3.svg" ContentType="image/svg+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0"/>
  </p:notesMasterIdLst>
  <p:sldIdLst>
    <p:sldId id="408" r:id="rId3"/>
    <p:sldId id="288" r:id="rId4"/>
    <p:sldId id="455" r:id="rId5"/>
    <p:sldId id="456" r:id="rId6"/>
    <p:sldId id="457" r:id="rId7"/>
    <p:sldId id="458" r:id="rId8"/>
    <p:sldId id="459" r:id="rId9"/>
    <p:sldId id="460" r:id="rId10"/>
    <p:sldId id="461" r:id="rId11"/>
    <p:sldId id="462" r:id="rId12"/>
    <p:sldId id="463" r:id="rId13"/>
    <p:sldId id="464" r:id="rId14"/>
    <p:sldId id="292" r:id="rId15"/>
    <p:sldId id="431" r:id="rId16"/>
    <p:sldId id="432" r:id="rId17"/>
    <p:sldId id="434" r:id="rId18"/>
    <p:sldId id="465" r:id="rId19"/>
    <p:sldId id="466" r:id="rId20"/>
    <p:sldId id="435" r:id="rId21"/>
    <p:sldId id="436" r:id="rId22"/>
    <p:sldId id="453" r:id="rId23"/>
    <p:sldId id="454" r:id="rId24"/>
    <p:sldId id="437" r:id="rId25"/>
    <p:sldId id="438" r:id="rId26"/>
    <p:sldId id="439" r:id="rId27"/>
    <p:sldId id="440" r:id="rId28"/>
    <p:sldId id="441" r:id="rId29"/>
    <p:sldId id="442" r:id="rId30"/>
    <p:sldId id="443" r:id="rId31"/>
    <p:sldId id="444" r:id="rId32"/>
    <p:sldId id="445" r:id="rId33"/>
    <p:sldId id="446" r:id="rId34"/>
    <p:sldId id="447" r:id="rId35"/>
    <p:sldId id="448" r:id="rId36"/>
    <p:sldId id="449" r:id="rId37"/>
    <p:sldId id="451" r:id="rId38"/>
    <p:sldId id="450" r:id="rId3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8F77"/>
    <a:srgbClr val="ED7D31"/>
    <a:srgbClr val="006D33"/>
    <a:srgbClr val="D9D9D9"/>
    <a:srgbClr val="F4F9F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92" autoAdjust="0"/>
    <p:restoredTop sz="94660"/>
  </p:normalViewPr>
  <p:slideViewPr>
    <p:cSldViewPr snapToGrid="0" showGuides="1">
      <p:cViewPr varScale="1">
        <p:scale>
          <a:sx n="108" d="100"/>
          <a:sy n="108" d="100"/>
        </p:scale>
        <p:origin x="1728" y="96"/>
      </p:cViewPr>
      <p:guideLst>
        <p:guide orient="horz" pos="2418"/>
        <p:guide pos="6048"/>
        <p:guide pos="762"/>
        <p:guide pos="6921"/>
        <p:guide orient="horz" pos="587"/>
        <p:guide orient="horz" pos="152"/>
        <p:guide orient="horz" pos="1048"/>
        <p:guide orient="horz" pos="3183"/>
        <p:guide pos="2656"/>
        <p:guide pos="5000"/>
        <p:guide orient="horz" pos="1813"/>
        <p:guide orient="horz" pos="2022"/>
      </p:guideLst>
    </p:cSldViewPr>
  </p:slideViewPr>
  <p:notesTextViewPr>
    <p:cViewPr>
      <p:scale>
        <a:sx n="1" d="1"/>
        <a:sy n="1" d="1"/>
      </p:scale>
      <p:origin x="0" y="0"/>
    </p:cViewPr>
  </p:notesTextViewPr>
  <p:sorterViewPr>
    <p:cViewPr>
      <p:scale>
        <a:sx n="50" d="100"/>
        <a:sy n="50"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3" Type="http://schemas.openxmlformats.org/officeDocument/2006/relationships/tableStyles" Target="tableStyles.xml"/><Relationship Id="rId42" Type="http://schemas.openxmlformats.org/officeDocument/2006/relationships/viewProps" Target="viewProps.xml"/><Relationship Id="rId41" Type="http://schemas.openxmlformats.org/officeDocument/2006/relationships/presProps" Target="presProps.xml"/><Relationship Id="rId40" Type="http://schemas.openxmlformats.org/officeDocument/2006/relationships/notesMaster" Target="notesMasters/notesMaster1.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A207C9B-F267-4A03-AD17-089EEDB418EC}"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2A4DF3B-20F9-4663-ACCD-B16856B4F9CB}"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8F10FC4-DD5C-4C24-B849-D8A0B2DC9874}"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8F10FC4-DD5C-4C24-B849-D8A0B2DC9874}"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8F10FC4-DD5C-4C24-B849-D8A0B2DC9874}"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hasCustomPrompt="1"/>
          </p:nvPr>
        </p:nvSpPr>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8F10FC4-DD5C-4C24-B849-D8A0B2DC9874}"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endParaRPr lang="zh-CN" altLang="en-US"/>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8F10FC4-DD5C-4C24-B849-D8A0B2DC987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8F10FC4-DD5C-4C24-B849-D8A0B2DC987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8F10FC4-DD5C-4C24-B849-D8A0B2DC987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grpSp>
        <p:nvGrpSpPr>
          <p:cNvPr id="6" name="组合 5"/>
          <p:cNvGrpSpPr/>
          <p:nvPr userDrawn="1"/>
        </p:nvGrpSpPr>
        <p:grpSpPr>
          <a:xfrm>
            <a:off x="0" y="6230319"/>
            <a:ext cx="12192000" cy="627681"/>
            <a:chOff x="0" y="5888735"/>
            <a:chExt cx="12192000" cy="969265"/>
          </a:xfrm>
        </p:grpSpPr>
        <p:sp>
          <p:nvSpPr>
            <p:cNvPr id="7" name="任意多边形: 形状 6"/>
            <p:cNvSpPr/>
            <p:nvPr/>
          </p:nvSpPr>
          <p:spPr>
            <a:xfrm>
              <a:off x="0" y="5888736"/>
              <a:ext cx="12192000" cy="969264"/>
            </a:xfrm>
            <a:custGeom>
              <a:avLst/>
              <a:gdLst>
                <a:gd name="connsiteX0" fmla="*/ 12192000 w 12192000"/>
                <a:gd name="connsiteY0" fmla="*/ 0 h 834158"/>
                <a:gd name="connsiteX1" fmla="*/ 12192000 w 12192000"/>
                <a:gd name="connsiteY1" fmla="*/ 834158 h 834158"/>
                <a:gd name="connsiteX2" fmla="*/ 0 w 12192000"/>
                <a:gd name="connsiteY2" fmla="*/ 834158 h 834158"/>
                <a:gd name="connsiteX3" fmla="*/ 0 w 12192000"/>
                <a:gd name="connsiteY3" fmla="*/ 421770 h 834158"/>
                <a:gd name="connsiteX4" fmla="*/ 703930 w 12192000"/>
                <a:gd name="connsiteY4" fmla="*/ 493800 h 834158"/>
                <a:gd name="connsiteX5" fmla="*/ 4867275 w 12192000"/>
                <a:gd name="connsiteY5" fmla="*/ 671363 h 834158"/>
                <a:gd name="connsiteX6" fmla="*/ 12109997 w 12192000"/>
                <a:gd name="connsiteY6" fmla="*/ 22736 h 834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834158">
                  <a:moveTo>
                    <a:pt x="12192000" y="0"/>
                  </a:moveTo>
                  <a:lnTo>
                    <a:pt x="12192000" y="834158"/>
                  </a:lnTo>
                  <a:lnTo>
                    <a:pt x="0" y="834158"/>
                  </a:lnTo>
                  <a:lnTo>
                    <a:pt x="0" y="421770"/>
                  </a:lnTo>
                  <a:lnTo>
                    <a:pt x="703930" y="493800"/>
                  </a:lnTo>
                  <a:cubicBezTo>
                    <a:pt x="1941539" y="607040"/>
                    <a:pt x="3359810" y="671363"/>
                    <a:pt x="4867275" y="671363"/>
                  </a:cubicBezTo>
                  <a:cubicBezTo>
                    <a:pt x="7882206" y="671363"/>
                    <a:pt x="10540358" y="414071"/>
                    <a:pt x="12109997" y="22736"/>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任意多边形: 形状 7"/>
            <p:cNvSpPr/>
            <p:nvPr/>
          </p:nvSpPr>
          <p:spPr>
            <a:xfrm>
              <a:off x="1" y="5888735"/>
              <a:ext cx="6540284" cy="693261"/>
            </a:xfrm>
            <a:custGeom>
              <a:avLst/>
              <a:gdLst>
                <a:gd name="connsiteX0" fmla="*/ 0 w 5170531"/>
                <a:gd name="connsiteY0" fmla="*/ 0 h 794504"/>
                <a:gd name="connsiteX1" fmla="*/ 509126 w 5170531"/>
                <a:gd name="connsiteY1" fmla="*/ 127114 h 794504"/>
                <a:gd name="connsiteX2" fmla="*/ 4499910 w 5170531"/>
                <a:gd name="connsiteY2" fmla="*/ 720789 h 794504"/>
                <a:gd name="connsiteX3" fmla="*/ 5170531 w 5170531"/>
                <a:gd name="connsiteY3" fmla="*/ 768690 h 794504"/>
                <a:gd name="connsiteX4" fmla="*/ 4943847 w 5170531"/>
                <a:gd name="connsiteY4" fmla="*/ 779391 h 794504"/>
                <a:gd name="connsiteX5" fmla="*/ 3958041 w 5170531"/>
                <a:gd name="connsiteY5" fmla="*/ 794504 h 794504"/>
                <a:gd name="connsiteX6" fmla="*/ 499235 w 5170531"/>
                <a:gd name="connsiteY6" fmla="*/ 576626 h 794504"/>
                <a:gd name="connsiteX7" fmla="*/ 0 w 5170531"/>
                <a:gd name="connsiteY7" fmla="*/ 484608 h 794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70531" h="794504">
                  <a:moveTo>
                    <a:pt x="0" y="0"/>
                  </a:moveTo>
                  <a:lnTo>
                    <a:pt x="509126" y="127114"/>
                  </a:lnTo>
                  <a:cubicBezTo>
                    <a:pt x="1656276" y="394427"/>
                    <a:pt x="3011164" y="598944"/>
                    <a:pt x="4499910" y="720789"/>
                  </a:cubicBezTo>
                  <a:lnTo>
                    <a:pt x="5170531" y="768690"/>
                  </a:lnTo>
                  <a:lnTo>
                    <a:pt x="4943847" y="779391"/>
                  </a:lnTo>
                  <a:cubicBezTo>
                    <a:pt x="4625423" y="789300"/>
                    <a:pt x="4295728" y="794504"/>
                    <a:pt x="3958041" y="794504"/>
                  </a:cubicBezTo>
                  <a:cubicBezTo>
                    <a:pt x="2607293" y="794504"/>
                    <a:pt x="1384420" y="711242"/>
                    <a:pt x="499235" y="576626"/>
                  </a:cubicBezTo>
                  <a:lnTo>
                    <a:pt x="0" y="484608"/>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10" name="梯形 9"/>
          <p:cNvSpPr/>
          <p:nvPr/>
        </p:nvSpPr>
        <p:spPr>
          <a:xfrm rot="16200000">
            <a:off x="72797" y="79396"/>
            <a:ext cx="375889" cy="808817"/>
          </a:xfrm>
          <a:prstGeom prst="trapezoid">
            <a:avLst>
              <a:gd name="adj" fmla="val 7230"/>
            </a:avLst>
          </a:prstGeom>
          <a:gradFill flip="none" rotWithShape="0">
            <a:gsLst>
              <a:gs pos="100000">
                <a:schemeClr val="accent1"/>
              </a:gs>
              <a:gs pos="0">
                <a:schemeClr val="accent1">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DIN Light"/>
              <a:ea typeface="微软雅黑 Light"/>
            </a:endParaRPr>
          </a:p>
        </p:txBody>
      </p:sp>
      <p:sp>
        <p:nvSpPr>
          <p:cNvPr id="11" name="梯形 10"/>
          <p:cNvSpPr/>
          <p:nvPr/>
        </p:nvSpPr>
        <p:spPr>
          <a:xfrm rot="16200000">
            <a:off x="57549" y="238020"/>
            <a:ext cx="267255" cy="669682"/>
          </a:xfrm>
          <a:prstGeom prst="trapezoid">
            <a:avLst>
              <a:gd name="adj" fmla="val 7230"/>
            </a:avLst>
          </a:prstGeom>
          <a:gradFill flip="none" rotWithShape="0">
            <a:gsLst>
              <a:gs pos="100000">
                <a:schemeClr val="accent1"/>
              </a:gs>
              <a:gs pos="0">
                <a:schemeClr val="accent1">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DIN Light"/>
              <a:ea typeface="微软雅黑 Light"/>
              <a:cs typeface="+mn-cs"/>
            </a:endParaRPr>
          </a:p>
        </p:txBody>
      </p:sp>
      <p:pic>
        <p:nvPicPr>
          <p:cNvPr id="12" name="Picture 2" descr="https://timgsa.baidu.com/timg?image&amp;quality=80&amp;size=b9999_10000&amp;sec=1543772355175&amp;di=c79abbaff2a9fe46052298e3846c46fe&amp;imgtype=0&amp;src=http%3A%2F%2Fpic44.photophoto.cn%2F20170707%2F0007019917203103_b.jpg"/>
          <p:cNvPicPr>
            <a:picLocks noChangeAspect="1" noChangeArrowheads="1"/>
          </p:cNvPicPr>
          <p:nvPr userDrawn="1"/>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b="1264"/>
          <a:stretch>
            <a:fillRect/>
          </a:stretch>
        </p:blipFill>
        <p:spPr bwMode="auto">
          <a:xfrm>
            <a:off x="11263773" y="205156"/>
            <a:ext cx="635716" cy="627680"/>
          </a:xfrm>
          <a:prstGeom prst="rect">
            <a:avLst/>
          </a:prstGeom>
          <a:noFill/>
          <a:extLst>
            <a:ext uri="{909E8E84-426E-40DD-AFC4-6F175D3DCCD1}">
              <a14:hiddenFill xmlns:a14="http://schemas.microsoft.com/office/drawing/2010/main">
                <a:solidFill>
                  <a:srgbClr val="FFFFFF"/>
                </a:solidFill>
              </a14:hiddenFill>
            </a:ext>
          </a:extLst>
        </p:spPr>
      </p:pic>
      <p:sp>
        <p:nvSpPr>
          <p:cNvPr id="13" name="灯片编号占位符 5"/>
          <p:cNvSpPr>
            <a:spLocks noGrp="1"/>
          </p:cNvSpPr>
          <p:nvPr userDrawn="1">
            <p:ph type="sldNum" sz="quarter" idx="4"/>
          </p:nvPr>
        </p:nvSpPr>
        <p:spPr>
          <a:xfrm>
            <a:off x="9332976" y="6474587"/>
            <a:ext cx="2743200" cy="365125"/>
          </a:xfrm>
          <a:prstGeom prst="rect">
            <a:avLst/>
          </a:prstGeom>
        </p:spPr>
        <p:txBody>
          <a:bodyPr vert="horz" lIns="91440" tIns="45720" rIns="91440" bIns="45720" rtlCol="0" anchor="ctr"/>
          <a:lstStyle>
            <a:lvl1pPr algn="r">
              <a:defRPr sz="1100">
                <a:solidFill>
                  <a:schemeClr val="bg1"/>
                </a:solidFill>
                <a:latin typeface="微软雅黑" panose="020B0503020204020204" pitchFamily="34" charset="-122"/>
                <a:ea typeface="微软雅黑" panose="020B0503020204020204" pitchFamily="34" charset="-122"/>
              </a:defRPr>
            </a:lvl1pPr>
          </a:lstStyle>
          <a:p>
            <a:fld id="{48F10FC4-DD5C-4C24-B849-D8A0B2DC987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8F10FC4-DD5C-4C24-B849-D8A0B2DC987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8F10FC4-DD5C-4C24-B849-D8A0B2DC9874}"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8F10FC4-DD5C-4C24-B849-D8A0B2DC987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9332976" y="6474587"/>
            <a:ext cx="2743200" cy="365125"/>
          </a:xfrm>
          <a:prstGeom prst="rect">
            <a:avLst/>
          </a:prstGeom>
        </p:spPr>
        <p:txBody>
          <a:bodyPr vert="horz" lIns="91440" tIns="45720" rIns="91440" bIns="45720" rtlCol="0" anchor="ctr"/>
          <a:lstStyle>
            <a:lvl1pPr algn="r">
              <a:defRPr sz="1100">
                <a:solidFill>
                  <a:schemeClr val="tx1">
                    <a:tint val="75000"/>
                  </a:schemeClr>
                </a:solidFill>
                <a:latin typeface="微软雅黑" panose="020B0503020204020204" pitchFamily="34" charset="-122"/>
                <a:ea typeface="微软雅黑" panose="020B0503020204020204" pitchFamily="34" charset="-122"/>
              </a:defRPr>
            </a:lvl1pPr>
          </a:lstStyle>
          <a:p>
            <a:fld id="{48F10FC4-DD5C-4C24-B849-D8A0B2DC9874}"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png"/><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8.png"/></Relationships>
</file>

<file path=ppt/slides/_rels/slide14.xml.rels><?xml version="1.0" encoding="UTF-8" standalone="yes"?>
<Relationships xmlns="http://schemas.openxmlformats.org/package/2006/relationships"><Relationship Id="rId5" Type="http://schemas.openxmlformats.org/officeDocument/2006/relationships/slideLayout" Target="../slideLayouts/slideLayout6.xml"/><Relationship Id="rId4" Type="http://schemas.openxmlformats.org/officeDocument/2006/relationships/image" Target="../media/image3.svg"/><Relationship Id="rId3" Type="http://schemas.openxmlformats.org/officeDocument/2006/relationships/image" Target="../media/image10.png"/><Relationship Id="rId2" Type="http://schemas.openxmlformats.org/officeDocument/2006/relationships/image" Target="../media/image2.svg"/><Relationship Id="rId1" Type="http://schemas.openxmlformats.org/officeDocument/2006/relationships/image" Target="../media/image9.png"/></Relationships>
</file>

<file path=ppt/slides/_rels/slide15.xml.rels><?xml version="1.0" encoding="UTF-8" standalone="yes"?>
<Relationships xmlns="http://schemas.openxmlformats.org/package/2006/relationships"><Relationship Id="rId4" Type="http://schemas.openxmlformats.org/officeDocument/2006/relationships/slideLayout" Target="../slideLayouts/slideLayout6.xml"/><Relationship Id="rId3" Type="http://schemas.openxmlformats.org/officeDocument/2006/relationships/image" Target="../media/image2.svg"/><Relationship Id="rId2" Type="http://schemas.openxmlformats.org/officeDocument/2006/relationships/image" Target="../media/image9.png"/><Relationship Id="rId1" Type="http://schemas.openxmlformats.org/officeDocument/2006/relationships/image" Target="../media/image11.png"/></Relationships>
</file>

<file path=ppt/slides/_rels/slide16.xml.rels><?xml version="1.0" encoding="UTF-8" standalone="yes"?>
<Relationships xmlns="http://schemas.openxmlformats.org/package/2006/relationships"><Relationship Id="rId4" Type="http://schemas.openxmlformats.org/officeDocument/2006/relationships/slideLayout" Target="../slideLayouts/slideLayout6.xml"/><Relationship Id="rId3" Type="http://schemas.openxmlformats.org/officeDocument/2006/relationships/image" Target="../media/image12.png"/><Relationship Id="rId2" Type="http://schemas.openxmlformats.org/officeDocument/2006/relationships/image" Target="../media/image2.svg"/><Relationship Id="rId1" Type="http://schemas.openxmlformats.org/officeDocument/2006/relationships/image" Target="../media/image9.png"/></Relationships>
</file>

<file path=ppt/slides/_rels/slide17.xml.rels><?xml version="1.0" encoding="UTF-8" standalone="yes"?>
<Relationships xmlns="http://schemas.openxmlformats.org/package/2006/relationships"><Relationship Id="rId5" Type="http://schemas.openxmlformats.org/officeDocument/2006/relationships/slideLayout" Target="../slideLayouts/slideLayout6.xml"/><Relationship Id="rId4" Type="http://schemas.openxmlformats.org/officeDocument/2006/relationships/image" Target="../media/image14.png"/><Relationship Id="rId3" Type="http://schemas.openxmlformats.org/officeDocument/2006/relationships/image" Target="../media/image13.png"/><Relationship Id="rId2" Type="http://schemas.openxmlformats.org/officeDocument/2006/relationships/image" Target="../media/image2.svg"/><Relationship Id="rId1" Type="http://schemas.openxmlformats.org/officeDocument/2006/relationships/image" Target="../media/image9.png"/></Relationships>
</file>

<file path=ppt/slides/_rels/slide18.xml.rels><?xml version="1.0" encoding="UTF-8" standalone="yes"?>
<Relationships xmlns="http://schemas.openxmlformats.org/package/2006/relationships"><Relationship Id="rId5" Type="http://schemas.openxmlformats.org/officeDocument/2006/relationships/slideLayout" Target="../slideLayouts/slideLayout6.xml"/><Relationship Id="rId4" Type="http://schemas.openxmlformats.org/officeDocument/2006/relationships/image" Target="../media/image16.png"/><Relationship Id="rId3" Type="http://schemas.openxmlformats.org/officeDocument/2006/relationships/image" Target="../media/image15.png"/><Relationship Id="rId2" Type="http://schemas.openxmlformats.org/officeDocument/2006/relationships/image" Target="../media/image2.svg"/><Relationship Id="rId1" Type="http://schemas.openxmlformats.org/officeDocument/2006/relationships/image" Target="../media/image9.png"/></Relationships>
</file>

<file path=ppt/slides/_rels/slide19.xml.rels><?xml version="1.0" encoding="UTF-8" standalone="yes"?>
<Relationships xmlns="http://schemas.openxmlformats.org/package/2006/relationships"><Relationship Id="rId5" Type="http://schemas.openxmlformats.org/officeDocument/2006/relationships/slideLayout" Target="../slideLayouts/slideLayout6.xml"/><Relationship Id="rId4" Type="http://schemas.openxmlformats.org/officeDocument/2006/relationships/image" Target="../media/image18.png"/><Relationship Id="rId3" Type="http://schemas.openxmlformats.org/officeDocument/2006/relationships/image" Target="../media/image17.png"/><Relationship Id="rId2" Type="http://schemas.openxmlformats.org/officeDocument/2006/relationships/image" Target="../media/image2.svg"/><Relationship Id="rId1" Type="http://schemas.openxmlformats.org/officeDocument/2006/relationships/image" Target="../media/image9.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jpeg"/></Relationships>
</file>

<file path=ppt/slides/_rels/slide20.xml.rels><?xml version="1.0" encoding="UTF-8" standalone="yes"?>
<Relationships xmlns="http://schemas.openxmlformats.org/package/2006/relationships"><Relationship Id="rId5" Type="http://schemas.openxmlformats.org/officeDocument/2006/relationships/slideLayout" Target="../slideLayouts/slideLayout6.xml"/><Relationship Id="rId4" Type="http://schemas.openxmlformats.org/officeDocument/2006/relationships/image" Target="../media/image20.png"/><Relationship Id="rId3" Type="http://schemas.openxmlformats.org/officeDocument/2006/relationships/image" Target="../media/image19.png"/><Relationship Id="rId2" Type="http://schemas.openxmlformats.org/officeDocument/2006/relationships/image" Target="../media/image2.svg"/><Relationship Id="rId1" Type="http://schemas.openxmlformats.org/officeDocument/2006/relationships/image" Target="../media/image9.png"/></Relationships>
</file>

<file path=ppt/slides/_rels/slide21.xml.rels><?xml version="1.0" encoding="UTF-8" standalone="yes"?>
<Relationships xmlns="http://schemas.openxmlformats.org/package/2006/relationships"><Relationship Id="rId5" Type="http://schemas.openxmlformats.org/officeDocument/2006/relationships/slideLayout" Target="../slideLayouts/slideLayout6.xml"/><Relationship Id="rId4" Type="http://schemas.openxmlformats.org/officeDocument/2006/relationships/image" Target="../media/image22.png"/><Relationship Id="rId3" Type="http://schemas.openxmlformats.org/officeDocument/2006/relationships/image" Target="../media/image21.png"/><Relationship Id="rId2" Type="http://schemas.openxmlformats.org/officeDocument/2006/relationships/image" Target="../media/image2.svg"/><Relationship Id="rId1" Type="http://schemas.openxmlformats.org/officeDocument/2006/relationships/image" Target="../media/image9.png"/></Relationships>
</file>

<file path=ppt/slides/_rels/slide22.xml.rels><?xml version="1.0" encoding="UTF-8" standalone="yes"?>
<Relationships xmlns="http://schemas.openxmlformats.org/package/2006/relationships"><Relationship Id="rId5" Type="http://schemas.openxmlformats.org/officeDocument/2006/relationships/slideLayout" Target="../slideLayouts/slideLayout6.xml"/><Relationship Id="rId4" Type="http://schemas.openxmlformats.org/officeDocument/2006/relationships/image" Target="../media/image24.png"/><Relationship Id="rId3" Type="http://schemas.openxmlformats.org/officeDocument/2006/relationships/image" Target="../media/image23.png"/><Relationship Id="rId2" Type="http://schemas.openxmlformats.org/officeDocument/2006/relationships/image" Target="../media/image2.svg"/><Relationship Id="rId1" Type="http://schemas.openxmlformats.org/officeDocument/2006/relationships/image" Target="../media/image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25.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26.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27.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28.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29.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3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31.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32.pn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33.pn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34.pn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35.pn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36.pn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2.svg"/><Relationship Id="rId1" Type="http://schemas.openxmlformats.org/officeDocument/2006/relationships/image" Target="../media/image9.png"/></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png"/><Relationship Id="rId1" Type="http://schemas.openxmlformats.org/officeDocument/2006/relationships/image" Target="../media/image2.png"/></Relationships>
</file>

<file path=ppt/slides/_rels/slide4.xml.rels><?xml version="1.0" encoding="UTF-8" standalone="yes"?>
<Relationships xmlns="http://schemas.openxmlformats.org/package/2006/relationships"><Relationship Id="rId5" Type="http://schemas.openxmlformats.org/officeDocument/2006/relationships/slideLayout" Target="../slideLayouts/slideLayout6.xml"/><Relationship Id="rId4" Type="http://schemas.openxmlformats.org/officeDocument/2006/relationships/image" Target="../media/image1.svg"/><Relationship Id="rId3" Type="http://schemas.openxmlformats.org/officeDocument/2006/relationships/image" Target="../media/image7.png"/><Relationship Id="rId2" Type="http://schemas.microsoft.com/office/2007/relationships/hdphoto" Target="../media/image6.wdp"/><Relationship Id="rId1"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7" name=""/>
        <p:cNvGrpSpPr/>
        <p:nvPr/>
      </p:nvGrpSpPr>
      <p:grpSpPr/>
      <p:pic>
        <p:nvPicPr>
          <p:cNvPr id="2097152" name="图片 1" descr="主楼简笔"/>
          <p:cNvPicPr>
            <a:picLocks noChangeAspect="1"/>
          </p:cNvPicPr>
          <p:nvPr/>
        </p:nvPicPr>
        <p:blipFill>
          <a:blip r:embed="rId1"/>
          <a:stretch>
            <a:fillRect/>
          </a:stretch>
        </p:blipFill>
        <p:spPr>
          <a:xfrm>
            <a:off x="0" y="-635"/>
            <a:ext cx="12268200" cy="4262755"/>
          </a:xfrm>
          <a:prstGeom prst="rect">
            <a:avLst/>
          </a:prstGeom>
        </p:spPr>
      </p:pic>
      <p:pic>
        <p:nvPicPr>
          <p:cNvPr id="2097154" name="图片 3" descr="我农logo"/>
          <p:cNvPicPr>
            <a:picLocks noChangeAspect="1"/>
          </p:cNvPicPr>
          <p:nvPr/>
        </p:nvPicPr>
        <p:blipFill>
          <a:blip r:embed="rId2"/>
          <a:stretch>
            <a:fillRect/>
          </a:stretch>
        </p:blipFill>
        <p:spPr>
          <a:xfrm>
            <a:off x="172720" y="123825"/>
            <a:ext cx="2334895" cy="743585"/>
          </a:xfrm>
          <a:prstGeom prst="rect">
            <a:avLst/>
          </a:prstGeom>
        </p:spPr>
      </p:pic>
      <p:sp>
        <p:nvSpPr>
          <p:cNvPr id="1048584" name="矩形 4"/>
          <p:cNvSpPr/>
          <p:nvPr/>
        </p:nvSpPr>
        <p:spPr>
          <a:xfrm>
            <a:off x="0" y="4262120"/>
            <a:ext cx="12192000" cy="2613025"/>
          </a:xfrm>
          <a:prstGeom prst="rect">
            <a:avLst/>
          </a:prstGeom>
          <a:solidFill>
            <a:srgbClr val="007F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48585" name="文本框 5"/>
          <p:cNvSpPr txBox="1"/>
          <p:nvPr/>
        </p:nvSpPr>
        <p:spPr>
          <a:xfrm>
            <a:off x="2286000" y="4448175"/>
            <a:ext cx="7620000" cy="768350"/>
          </a:xfrm>
          <a:prstGeom prst="rect">
            <a:avLst/>
          </a:prstGeom>
          <a:noFill/>
        </p:spPr>
        <p:txBody>
          <a:bodyPr wrap="square" rtlCol="0">
            <a:spAutoFit/>
          </a:bodyPr>
          <a:p>
            <a:pPr algn="ctr"/>
            <a:r>
              <a:rPr lang="en-US" altLang="zh-CN" sz="4400" b="1">
                <a:solidFill>
                  <a:schemeClr val="bg1"/>
                </a:solidFill>
                <a:latin typeface="+mj-ea"/>
                <a:ea typeface="+mj-ea"/>
              </a:rPr>
              <a:t>ELF</a:t>
            </a:r>
            <a:r>
              <a:rPr lang="zh-CN" altLang="en-US" sz="4400" b="1">
                <a:solidFill>
                  <a:schemeClr val="bg1"/>
                </a:solidFill>
                <a:latin typeface="+mj-ea"/>
                <a:ea typeface="+mj-ea"/>
              </a:rPr>
              <a:t>文件解析器的设计与实现</a:t>
            </a:r>
            <a:endParaRPr lang="zh-CN" altLang="en-US" sz="4400" b="1">
              <a:solidFill>
                <a:schemeClr val="bg1"/>
              </a:solidFill>
              <a:latin typeface="+mj-ea"/>
              <a:ea typeface="+mj-ea"/>
            </a:endParaRPr>
          </a:p>
        </p:txBody>
      </p:sp>
      <p:sp>
        <p:nvSpPr>
          <p:cNvPr id="2" name="文本框 1"/>
          <p:cNvSpPr txBox="1"/>
          <p:nvPr/>
        </p:nvSpPr>
        <p:spPr>
          <a:xfrm>
            <a:off x="4290060" y="5402580"/>
            <a:ext cx="3611880" cy="368300"/>
          </a:xfrm>
          <a:prstGeom prst="rect">
            <a:avLst/>
          </a:prstGeom>
          <a:noFill/>
        </p:spPr>
        <p:txBody>
          <a:bodyPr wrap="none" rtlCol="0">
            <a:spAutoFit/>
          </a:bodyPr>
          <a:p>
            <a:r>
              <a:rPr lang="zh-CN" altLang="en-US">
                <a:solidFill>
                  <a:schemeClr val="bg1"/>
                </a:solidFill>
              </a:rPr>
              <a:t>小组成员：马昌盛、唐越、余清逸</a:t>
            </a:r>
            <a:endParaRPr lang="zh-CN" altLang="en-US">
              <a:solidFill>
                <a:schemeClr val="bg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形状 1"/>
          <p:cNvSpPr/>
          <p:nvPr/>
        </p:nvSpPr>
        <p:spPr>
          <a:xfrm rot="20700000" flipH="1">
            <a:off x="4305299" y="1707452"/>
            <a:ext cx="2482694" cy="1731369"/>
          </a:xfrm>
          <a:prstGeom prst="swooshArrow">
            <a:avLst>
              <a:gd name="adj1" fmla="val 16310"/>
              <a:gd name="adj2" fmla="val 31370"/>
            </a:avLst>
          </a:prstGeom>
          <a:solidFill>
            <a:schemeClr val="accent1"/>
          </a:solidFill>
          <a:ln w="12700" cap="flat" cmpd="sng" algn="ctr">
            <a:noFill/>
            <a:prstDash val="solid"/>
            <a:miter lim="800000"/>
          </a:ln>
          <a:effectLst/>
        </p:spPr>
      </p:sp>
      <p:sp>
        <p:nvSpPr>
          <p:cNvPr id="3" name="形状 2"/>
          <p:cNvSpPr/>
          <p:nvPr/>
        </p:nvSpPr>
        <p:spPr>
          <a:xfrm rot="20700000" flipV="1">
            <a:off x="5404004" y="3224070"/>
            <a:ext cx="2482694" cy="1731370"/>
          </a:xfrm>
          <a:prstGeom prst="swooshArrow">
            <a:avLst>
              <a:gd name="adj1" fmla="val 16310"/>
              <a:gd name="adj2" fmla="val 31370"/>
            </a:avLst>
          </a:prstGeom>
          <a:solidFill>
            <a:schemeClr val="accent1"/>
          </a:solidFill>
          <a:ln w="12700" cap="flat" cmpd="sng" algn="ctr">
            <a:noFill/>
            <a:prstDash val="solid"/>
            <a:miter lim="800000"/>
          </a:ln>
          <a:effectLst/>
        </p:spPr>
      </p:sp>
      <p:sp>
        <p:nvSpPr>
          <p:cNvPr id="4" name="形状 3"/>
          <p:cNvSpPr/>
          <p:nvPr/>
        </p:nvSpPr>
        <p:spPr>
          <a:xfrm rot="15300000" flipH="1">
            <a:off x="4096341" y="3015112"/>
            <a:ext cx="2482695" cy="1731370"/>
          </a:xfrm>
          <a:prstGeom prst="swooshArrow">
            <a:avLst>
              <a:gd name="adj1" fmla="val 16310"/>
              <a:gd name="adj2" fmla="val 31370"/>
            </a:avLst>
          </a:prstGeom>
          <a:solidFill>
            <a:schemeClr val="accent1"/>
          </a:solidFill>
          <a:ln w="12700" cap="flat" cmpd="sng" algn="ctr">
            <a:noFill/>
            <a:prstDash val="solid"/>
            <a:miter lim="800000"/>
          </a:ln>
          <a:effectLst/>
        </p:spPr>
      </p:sp>
      <p:sp>
        <p:nvSpPr>
          <p:cNvPr id="5" name="形状 4"/>
          <p:cNvSpPr/>
          <p:nvPr/>
        </p:nvSpPr>
        <p:spPr>
          <a:xfrm rot="15300000" flipV="1">
            <a:off x="5612962" y="1916408"/>
            <a:ext cx="2482694" cy="1731369"/>
          </a:xfrm>
          <a:prstGeom prst="swooshArrow">
            <a:avLst>
              <a:gd name="adj1" fmla="val 16310"/>
              <a:gd name="adj2" fmla="val 31370"/>
            </a:avLst>
          </a:prstGeom>
          <a:solidFill>
            <a:schemeClr val="accent1"/>
          </a:solidFill>
          <a:ln w="12700" cap="flat" cmpd="sng" algn="ctr">
            <a:noFill/>
            <a:prstDash val="solid"/>
            <a:miter lim="800000"/>
          </a:ln>
          <a:effectLst/>
        </p:spPr>
      </p:sp>
      <p:sp>
        <p:nvSpPr>
          <p:cNvPr id="6" name="矩形 5"/>
          <p:cNvSpPr/>
          <p:nvPr/>
        </p:nvSpPr>
        <p:spPr>
          <a:xfrm>
            <a:off x="5566309" y="2833180"/>
            <a:ext cx="1059378" cy="953135"/>
          </a:xfrm>
          <a:prstGeom prst="rect">
            <a:avLst/>
          </a:prstGeom>
          <a:noFill/>
        </p:spPr>
        <p:txBody>
          <a:bodyPr wrap="square">
            <a:spAutoFit/>
          </a:bodyPr>
          <a:lstStyle/>
          <a:p>
            <a:pPr algn="ctr"/>
            <a:r>
              <a:rPr lang="en-US" altLang="zh-CN" sz="2800" b="1" spc="300" dirty="0">
                <a:solidFill>
                  <a:schemeClr val="accent1"/>
                </a:solidFill>
                <a:latin typeface="微软雅黑" panose="020B0503020204020204" pitchFamily="34" charset="-122"/>
                <a:ea typeface="微软雅黑" panose="020B0503020204020204" pitchFamily="34" charset="-122"/>
                <a:sym typeface="+mn-ea"/>
              </a:rPr>
              <a:t>字符串表</a:t>
            </a:r>
            <a:endParaRPr lang="en-US" altLang="zh-CN" sz="2800" b="1" dirty="0">
              <a:solidFill>
                <a:schemeClr val="accent1"/>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810957" y="1668234"/>
            <a:ext cx="3134784" cy="1370965"/>
          </a:xfrm>
          <a:prstGeom prst="rect">
            <a:avLst/>
          </a:prstGeom>
          <a:noFill/>
        </p:spPr>
        <p:txBody>
          <a:bodyPr wrap="square" rtlCol="0">
            <a:spAutoFit/>
          </a:bodyPr>
          <a:lstStyle/>
          <a:p>
            <a:pPr>
              <a:lnSpc>
                <a:spcPct val="130000"/>
              </a:lnSpc>
            </a:pPr>
            <a:r>
              <a:rPr lang="zh-CN" altLang="en-US" sz="1600" dirty="0">
                <a:solidFill>
                  <a:schemeClr val="tx1">
                    <a:lumMod val="85000"/>
                    <a:lumOff val="15000"/>
                  </a:schemeClr>
                </a:solidFill>
                <a:latin typeface="微软雅黑 Light" panose="020B0502040204020203" charset="-122"/>
                <a:ea typeface="微软雅黑 Light" panose="020B0502040204020203" charset="-122"/>
              </a:rPr>
              <a:t>字符串表节（string table sections）中存储若干以空字符结尾的字符串序列，即通常我们说的字符串。</a:t>
            </a:r>
            <a:endParaRPr lang="zh-CN" altLang="en-US" sz="1600" dirty="0">
              <a:solidFill>
                <a:schemeClr val="tx1">
                  <a:lumMod val="85000"/>
                  <a:lumOff val="15000"/>
                </a:schemeClr>
              </a:solidFill>
              <a:latin typeface="微软雅黑 Light" panose="020B0502040204020203" charset="-122"/>
              <a:ea typeface="微软雅黑 Light" panose="020B0502040204020203" charset="-122"/>
            </a:endParaRPr>
          </a:p>
        </p:txBody>
      </p:sp>
      <p:sp>
        <p:nvSpPr>
          <p:cNvPr id="10" name="文本框 9"/>
          <p:cNvSpPr txBox="1"/>
          <p:nvPr/>
        </p:nvSpPr>
        <p:spPr>
          <a:xfrm>
            <a:off x="7832725" y="1402080"/>
            <a:ext cx="4097655" cy="1370965"/>
          </a:xfrm>
          <a:prstGeom prst="rect">
            <a:avLst/>
          </a:prstGeom>
          <a:noFill/>
        </p:spPr>
        <p:txBody>
          <a:bodyPr wrap="square" rtlCol="0">
            <a:spAutoFit/>
          </a:bodyPr>
          <a:lstStyle/>
          <a:p>
            <a:pPr>
              <a:lnSpc>
                <a:spcPct val="130000"/>
              </a:lnSpc>
            </a:pPr>
            <a:r>
              <a:rPr lang="zh-CN" altLang="en-US" sz="1600" dirty="0">
                <a:solidFill>
                  <a:schemeClr val="tx1">
                    <a:lumMod val="85000"/>
                    <a:lumOff val="15000"/>
                  </a:schemeClr>
                </a:solidFill>
                <a:latin typeface="微软雅黑 Light" panose="020B0502040204020203" charset="-122"/>
                <a:ea typeface="微软雅黑 Light" panose="020B0502040204020203" charset="-122"/>
              </a:rPr>
              <a:t>在目标文件中，使用这些字符串来表示符号名称和节的名称。当需要使用这些字符串时，只需要提供字符串在字符串表中的索引值即可。</a:t>
            </a:r>
            <a:endParaRPr lang="zh-CN" altLang="en-US" sz="1600" dirty="0">
              <a:solidFill>
                <a:schemeClr val="tx1">
                  <a:lumMod val="85000"/>
                  <a:lumOff val="15000"/>
                </a:schemeClr>
              </a:solidFill>
              <a:latin typeface="微软雅黑 Light" panose="020B0502040204020203" charset="-122"/>
              <a:ea typeface="微软雅黑 Light" panose="020B0502040204020203" charset="-122"/>
            </a:endParaRPr>
          </a:p>
        </p:txBody>
      </p:sp>
      <p:sp>
        <p:nvSpPr>
          <p:cNvPr id="12" name="文本框 11"/>
          <p:cNvSpPr txBox="1"/>
          <p:nvPr/>
        </p:nvSpPr>
        <p:spPr>
          <a:xfrm>
            <a:off x="988757" y="3602714"/>
            <a:ext cx="3134784" cy="1050925"/>
          </a:xfrm>
          <a:prstGeom prst="rect">
            <a:avLst/>
          </a:prstGeom>
          <a:noFill/>
        </p:spPr>
        <p:txBody>
          <a:bodyPr wrap="square" rtlCol="0">
            <a:spAutoFit/>
          </a:bodyPr>
          <a:lstStyle/>
          <a:p>
            <a:pPr>
              <a:lnSpc>
                <a:spcPct val="130000"/>
              </a:lnSpc>
            </a:pPr>
            <a:r>
              <a:rPr lang="zh-CN" altLang="en-US" sz="1600" dirty="0">
                <a:solidFill>
                  <a:schemeClr val="tx1">
                    <a:lumMod val="85000"/>
                    <a:lumOff val="15000"/>
                  </a:schemeClr>
                </a:solidFill>
                <a:latin typeface="微软雅黑 Light" panose="020B0502040204020203" charset="-122"/>
                <a:ea typeface="微软雅黑 Light" panose="020B0502040204020203" charset="-122"/>
              </a:rPr>
              <a:t>索引值为0的字符串代表的是没有名字或者名字为空，这个需要依据上下文来决定。</a:t>
            </a:r>
            <a:endParaRPr lang="zh-CN" altLang="en-US" sz="1600" dirty="0">
              <a:solidFill>
                <a:schemeClr val="tx1">
                  <a:lumMod val="85000"/>
                  <a:lumOff val="15000"/>
                </a:schemeClr>
              </a:solidFill>
              <a:latin typeface="微软雅黑 Light" panose="020B0502040204020203" charset="-122"/>
              <a:ea typeface="微软雅黑 Light" panose="020B0502040204020203" charset="-122"/>
            </a:endParaRPr>
          </a:p>
        </p:txBody>
      </p:sp>
      <p:sp>
        <p:nvSpPr>
          <p:cNvPr id="14" name="文本框 13"/>
          <p:cNvSpPr txBox="1"/>
          <p:nvPr/>
        </p:nvSpPr>
        <p:spPr>
          <a:xfrm>
            <a:off x="7917815" y="4204970"/>
            <a:ext cx="4158615" cy="2331085"/>
          </a:xfrm>
          <a:prstGeom prst="rect">
            <a:avLst/>
          </a:prstGeom>
          <a:noFill/>
        </p:spPr>
        <p:txBody>
          <a:bodyPr wrap="square" rtlCol="0">
            <a:spAutoFit/>
          </a:bodyPr>
          <a:lstStyle/>
          <a:p>
            <a:pPr>
              <a:lnSpc>
                <a:spcPct val="130000"/>
              </a:lnSpc>
            </a:pPr>
            <a:r>
              <a:rPr lang="zh-CN" altLang="en-US" sz="1600" dirty="0">
                <a:solidFill>
                  <a:schemeClr val="tx1">
                    <a:lumMod val="85000"/>
                    <a:lumOff val="15000"/>
                  </a:schemeClr>
                </a:solidFill>
                <a:latin typeface="微软雅黑 Light" panose="020B0502040204020203" charset="-122"/>
                <a:ea typeface="微软雅黑 Light" panose="020B0502040204020203" charset="-122"/>
              </a:rPr>
              <a:t>一个目标文件中一般包含多个字符串表（.dynstr/.shstrtab/.strtab），其中.shstrtab节中存储的是所有节的名字字符串。节头表表项成员sh_name代表的就是该节在.shstrtab中的索引值，该字符串表所在节的节头表索引值由ELF头中的e_shstrndx成员指出。</a:t>
            </a:r>
            <a:endParaRPr lang="zh-CN" altLang="en-US" sz="1600" dirty="0">
              <a:solidFill>
                <a:schemeClr val="tx1">
                  <a:lumMod val="85000"/>
                  <a:lumOff val="15000"/>
                </a:schemeClr>
              </a:solidFill>
              <a:latin typeface="微软雅黑 Light" panose="020B0502040204020203" charset="-122"/>
              <a:ea typeface="微软雅黑 Light" panose="020B0502040204020203" charset="-122"/>
            </a:endParaRPr>
          </a:p>
        </p:txBody>
      </p:sp>
      <p:sp>
        <p:nvSpPr>
          <p:cNvPr id="15" name="文本框 14"/>
          <p:cNvSpPr txBox="1"/>
          <p:nvPr/>
        </p:nvSpPr>
        <p:spPr>
          <a:xfrm>
            <a:off x="747252" y="241858"/>
            <a:ext cx="3215148" cy="521970"/>
          </a:xfrm>
          <a:prstGeom prst="rect">
            <a:avLst/>
          </a:prstGeom>
          <a:noFill/>
        </p:spPr>
        <p:txBody>
          <a:bodyPr wrap="square" rtlCol="0">
            <a:spAutoFit/>
          </a:bodyPr>
          <a:lstStyle/>
          <a:p>
            <a:r>
              <a:rPr lang="zh-CN" altLang="en-US" sz="2800" b="1" spc="100" dirty="0">
                <a:solidFill>
                  <a:schemeClr val="accent1"/>
                </a:solidFill>
                <a:latin typeface="微软雅黑" panose="020B0503020204020204" pitchFamily="34" charset="-122"/>
                <a:ea typeface="微软雅黑" panose="020B0503020204020204" pitchFamily="34" charset="-122"/>
                <a:sym typeface="+mn-ea"/>
              </a:rPr>
              <a:t>二、项目理论基础</a:t>
            </a:r>
            <a:endParaRPr lang="zh-CN" altLang="en-US" sz="2800" b="1" spc="100" dirty="0">
              <a:solidFill>
                <a:schemeClr val="accent1"/>
              </a:solidFill>
              <a:latin typeface="微软雅黑" panose="020B0503020204020204" pitchFamily="34" charset="-122"/>
              <a:ea typeface="微软雅黑" panose="020B0503020204020204" pitchFamily="34" charset="-122"/>
            </a:endParaRPr>
          </a:p>
        </p:txBody>
      </p:sp>
      <p:sp>
        <p:nvSpPr>
          <p:cNvPr id="16" name="灯片编号占位符 15"/>
          <p:cNvSpPr>
            <a:spLocks noGrp="1"/>
          </p:cNvSpPr>
          <p:nvPr>
            <p:ph type="sldNum" sz="quarter" idx="4"/>
          </p:nvPr>
        </p:nvSpPr>
        <p:spPr/>
        <p:txBody>
          <a:bodyPr/>
          <a:lstStyle/>
          <a:p>
            <a:fld id="{48F10FC4-DD5C-4C24-B849-D8A0B2DC9874}" type="slidenum">
              <a:rPr lang="zh-CN" altLang="en-US" smtClean="0"/>
            </a:fld>
            <a:endParaRPr lang="zh-CN" alt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椭圆 23"/>
          <p:cNvSpPr/>
          <p:nvPr/>
        </p:nvSpPr>
        <p:spPr>
          <a:xfrm>
            <a:off x="175266" y="753524"/>
            <a:ext cx="1471719" cy="1471719"/>
          </a:xfrm>
          <a:prstGeom prst="ellipse">
            <a:avLst/>
          </a:prstGeom>
          <a:solidFill>
            <a:schemeClr val="accent1"/>
          </a:solidFill>
          <a:ln w="635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28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数据结构</a:t>
            </a:r>
            <a:endParaRPr kumimoji="0" lang="zh-CN" altLang="en-US" sz="28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22" name="椭圆 21"/>
          <p:cNvSpPr/>
          <p:nvPr/>
        </p:nvSpPr>
        <p:spPr>
          <a:xfrm flipH="1">
            <a:off x="6372201" y="753523"/>
            <a:ext cx="1471719" cy="1471719"/>
          </a:xfrm>
          <a:prstGeom prst="ellipse">
            <a:avLst/>
          </a:prstGeom>
          <a:solidFill>
            <a:schemeClr val="accent2"/>
          </a:solidFill>
          <a:ln w="635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lang="zh-CN" altLang="en-US" sz="2800" b="1" kern="0" dirty="0">
                <a:solidFill>
                  <a:prstClr val="white"/>
                </a:solidFill>
                <a:latin typeface="微软雅黑" panose="020B0503020204020204" pitchFamily="34" charset="-122"/>
                <a:ea typeface="微软雅黑" panose="020B0503020204020204" pitchFamily="34" charset="-122"/>
              </a:rPr>
              <a:t>代码含义解释</a:t>
            </a:r>
            <a:endParaRPr lang="zh-CN" altLang="en-US" sz="2800" b="1" kern="0" dirty="0">
              <a:solidFill>
                <a:prstClr val="white"/>
              </a:solidFill>
              <a:latin typeface="微软雅黑" panose="020B0503020204020204" pitchFamily="34" charset="-122"/>
              <a:ea typeface="微软雅黑" panose="020B0503020204020204" pitchFamily="34" charset="-122"/>
            </a:endParaRPr>
          </a:p>
        </p:txBody>
      </p:sp>
      <p:sp>
        <p:nvSpPr>
          <p:cNvPr id="26" name="文本框 25"/>
          <p:cNvSpPr txBox="1"/>
          <p:nvPr/>
        </p:nvSpPr>
        <p:spPr>
          <a:xfrm flipH="1">
            <a:off x="1647274" y="1354098"/>
            <a:ext cx="1934468" cy="398780"/>
          </a:xfrm>
          <a:prstGeom prst="rect">
            <a:avLst/>
          </a:prstGeom>
          <a:noFill/>
        </p:spPr>
        <p:txBody>
          <a:bodyPr wrap="square" rtlCol="0">
            <a:spAutoFit/>
          </a:bodyPr>
          <a:lstStyle/>
          <a:p>
            <a:pPr algn="ctr"/>
            <a:r>
              <a:rPr lang="en-US" altLang="zh-CN" sz="2000" b="1" dirty="0">
                <a:solidFill>
                  <a:schemeClr val="accent1"/>
                </a:solidFill>
                <a:latin typeface="微软雅黑" panose="020B0503020204020204" pitchFamily="34" charset="-122"/>
                <a:ea typeface="微软雅黑" panose="020B0503020204020204" pitchFamily="34" charset="-122"/>
              </a:rPr>
              <a:t>32</a:t>
            </a:r>
            <a:r>
              <a:rPr lang="zh-CN" altLang="en-US" sz="2000" b="1" dirty="0">
                <a:solidFill>
                  <a:schemeClr val="accent1"/>
                </a:solidFill>
                <a:latin typeface="微软雅黑" panose="020B0503020204020204" pitchFamily="34" charset="-122"/>
                <a:ea typeface="微软雅黑" panose="020B0503020204020204" pitchFamily="34" charset="-122"/>
              </a:rPr>
              <a:t>位为例</a:t>
            </a:r>
            <a:endParaRPr lang="zh-CN" altLang="en-US" sz="2000" b="1" dirty="0">
              <a:solidFill>
                <a:schemeClr val="accent1"/>
              </a:solidFill>
              <a:latin typeface="微软雅黑" panose="020B0503020204020204" pitchFamily="34" charset="-122"/>
              <a:ea typeface="微软雅黑" panose="020B0503020204020204" pitchFamily="34" charset="-122"/>
            </a:endParaRPr>
          </a:p>
        </p:txBody>
      </p:sp>
      <p:sp>
        <p:nvSpPr>
          <p:cNvPr id="30" name="文本框 29"/>
          <p:cNvSpPr txBox="1"/>
          <p:nvPr/>
        </p:nvSpPr>
        <p:spPr>
          <a:xfrm>
            <a:off x="765667" y="231698"/>
            <a:ext cx="3215148" cy="521970"/>
          </a:xfrm>
          <a:prstGeom prst="rect">
            <a:avLst/>
          </a:prstGeom>
          <a:noFill/>
        </p:spPr>
        <p:txBody>
          <a:bodyPr wrap="square" rtlCol="0">
            <a:spAutoFit/>
          </a:bodyPr>
          <a:lstStyle/>
          <a:p>
            <a:r>
              <a:rPr lang="zh-CN" altLang="en-US" sz="2800" b="1" spc="100" dirty="0">
                <a:solidFill>
                  <a:schemeClr val="accent1"/>
                </a:solidFill>
                <a:latin typeface="微软雅黑" panose="020B0503020204020204" pitchFamily="34" charset="-122"/>
                <a:ea typeface="微软雅黑" panose="020B0503020204020204" pitchFamily="34" charset="-122"/>
                <a:sym typeface="+mn-ea"/>
              </a:rPr>
              <a:t>二、项目理论基础</a:t>
            </a:r>
            <a:endParaRPr lang="zh-CN" altLang="en-US" sz="2800" b="1" spc="100" dirty="0">
              <a:solidFill>
                <a:schemeClr val="accent1"/>
              </a:solidFill>
              <a:latin typeface="微软雅黑" panose="020B0503020204020204" pitchFamily="34" charset="-122"/>
              <a:ea typeface="微软雅黑" panose="020B0503020204020204" pitchFamily="34" charset="-122"/>
            </a:endParaRPr>
          </a:p>
        </p:txBody>
      </p:sp>
      <p:sp>
        <p:nvSpPr>
          <p:cNvPr id="2" name="灯片编号占位符 1"/>
          <p:cNvSpPr>
            <a:spLocks noGrp="1"/>
          </p:cNvSpPr>
          <p:nvPr>
            <p:ph type="sldNum" sz="quarter" idx="4"/>
          </p:nvPr>
        </p:nvSpPr>
        <p:spPr/>
        <p:txBody>
          <a:bodyPr/>
          <a:lstStyle/>
          <a:p>
            <a:fld id="{48F10FC4-DD5C-4C24-B849-D8A0B2DC9874}" type="slidenum">
              <a:rPr lang="zh-CN" altLang="en-US" smtClean="0"/>
            </a:fld>
            <a:endParaRPr lang="zh-CN" altLang="en-US"/>
          </a:p>
        </p:txBody>
      </p:sp>
      <p:sp>
        <p:nvSpPr>
          <p:cNvPr id="4" name="文本框 3"/>
          <p:cNvSpPr txBox="1"/>
          <p:nvPr/>
        </p:nvSpPr>
        <p:spPr>
          <a:xfrm flipH="1">
            <a:off x="4871169" y="293648"/>
            <a:ext cx="1934468" cy="398780"/>
          </a:xfrm>
          <a:prstGeom prst="rect">
            <a:avLst/>
          </a:prstGeom>
          <a:noFill/>
        </p:spPr>
        <p:txBody>
          <a:bodyPr wrap="square" rtlCol="0">
            <a:spAutoFit/>
          </a:bodyPr>
          <a:p>
            <a:pPr algn="ctr"/>
            <a:r>
              <a:rPr lang="zh-CN" altLang="en-US" sz="2000" b="1" dirty="0">
                <a:solidFill>
                  <a:schemeClr val="accent1"/>
                </a:solidFill>
                <a:latin typeface="微软雅黑" panose="020B0503020204020204" pitchFamily="34" charset="-122"/>
                <a:ea typeface="微软雅黑" panose="020B0503020204020204" pitchFamily="34" charset="-122"/>
              </a:rPr>
              <a:t> 符号表</a:t>
            </a:r>
            <a:endParaRPr lang="zh-CN" altLang="en-US" sz="2000" b="1" dirty="0">
              <a:solidFill>
                <a:schemeClr val="accent1"/>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242570" y="2225040"/>
            <a:ext cx="5325745" cy="2607310"/>
          </a:xfrm>
          <a:prstGeom prst="rect">
            <a:avLst/>
          </a:prstGeom>
          <a:noFill/>
        </p:spPr>
        <p:txBody>
          <a:bodyPr wrap="square" rtlCol="0">
            <a:spAutoFit/>
          </a:bodyPr>
          <a:p>
            <a:pPr>
              <a:lnSpc>
                <a:spcPct val="130000"/>
              </a:lnSpc>
            </a:pPr>
            <a:r>
              <a:rPr lang="zh-CN" altLang="en-US" sz="1400" dirty="0">
                <a:solidFill>
                  <a:schemeClr val="tx1"/>
                </a:solidFill>
                <a:latin typeface="微软雅黑 Light" panose="020B0502040204020203" charset="-122"/>
                <a:ea typeface="微软雅黑 Light" panose="020B0502040204020203" charset="-122"/>
              </a:rPr>
              <a:t>typedef struct</a:t>
            </a:r>
            <a:endParaRPr lang="zh-CN" altLang="en-US" sz="1400" dirty="0">
              <a:solidFill>
                <a:schemeClr val="tx1"/>
              </a:solidFill>
              <a:latin typeface="微软雅黑 Light" panose="020B0502040204020203" charset="-122"/>
              <a:ea typeface="微软雅黑 Light" panose="020B0502040204020203" charset="-122"/>
            </a:endParaRPr>
          </a:p>
          <a:p>
            <a:pPr>
              <a:lnSpc>
                <a:spcPct val="130000"/>
              </a:lnSpc>
            </a:pPr>
            <a:r>
              <a:rPr lang="zh-CN" altLang="en-US" sz="1400" dirty="0">
                <a:solidFill>
                  <a:schemeClr val="tx1"/>
                </a:solidFill>
                <a:latin typeface="微软雅黑 Light" panose="020B0502040204020203" charset="-122"/>
                <a:ea typeface="微软雅黑 Light" panose="020B0502040204020203" charset="-122"/>
              </a:rPr>
              <a:t>{</a:t>
            </a:r>
            <a:endParaRPr lang="zh-CN" altLang="en-US" sz="1400" dirty="0">
              <a:solidFill>
                <a:schemeClr val="tx1"/>
              </a:solidFill>
              <a:latin typeface="微软雅黑 Light" panose="020B0502040204020203" charset="-122"/>
              <a:ea typeface="微软雅黑 Light" panose="020B0502040204020203" charset="-122"/>
            </a:endParaRPr>
          </a:p>
          <a:p>
            <a:pPr>
              <a:lnSpc>
                <a:spcPct val="130000"/>
              </a:lnSpc>
            </a:pPr>
            <a:r>
              <a:rPr lang="zh-CN" altLang="en-US" sz="1400" dirty="0">
                <a:solidFill>
                  <a:schemeClr val="tx1"/>
                </a:solidFill>
                <a:latin typeface="微软雅黑 Light" panose="020B0502040204020203" charset="-122"/>
                <a:ea typeface="微软雅黑 Light" panose="020B0502040204020203" charset="-122"/>
              </a:rPr>
              <a:t>  Elf32_Word	st_name;		  </a:t>
            </a:r>
            <a:endParaRPr lang="zh-CN" altLang="en-US" sz="1400" dirty="0">
              <a:solidFill>
                <a:schemeClr val="tx1"/>
              </a:solidFill>
              <a:latin typeface="微软雅黑 Light" panose="020B0502040204020203" charset="-122"/>
              <a:ea typeface="微软雅黑 Light" panose="020B0502040204020203" charset="-122"/>
            </a:endParaRPr>
          </a:p>
          <a:p>
            <a:pPr>
              <a:lnSpc>
                <a:spcPct val="130000"/>
              </a:lnSpc>
            </a:pPr>
            <a:r>
              <a:rPr lang="zh-CN" altLang="en-US" sz="1400" dirty="0">
                <a:solidFill>
                  <a:schemeClr val="tx1"/>
                </a:solidFill>
                <a:latin typeface="微软雅黑 Light" panose="020B0502040204020203" charset="-122"/>
                <a:ea typeface="微软雅黑 Light" panose="020B0502040204020203" charset="-122"/>
              </a:rPr>
              <a:t>Elf32_Addr	st_value;		  </a:t>
            </a:r>
            <a:endParaRPr lang="zh-CN" altLang="en-US" sz="1400" dirty="0">
              <a:solidFill>
                <a:schemeClr val="tx1"/>
              </a:solidFill>
              <a:latin typeface="微软雅黑 Light" panose="020B0502040204020203" charset="-122"/>
              <a:ea typeface="微软雅黑 Light" panose="020B0502040204020203" charset="-122"/>
            </a:endParaRPr>
          </a:p>
          <a:p>
            <a:pPr>
              <a:lnSpc>
                <a:spcPct val="130000"/>
              </a:lnSpc>
            </a:pPr>
            <a:r>
              <a:rPr lang="zh-CN" altLang="en-US" sz="1400" dirty="0">
                <a:solidFill>
                  <a:schemeClr val="tx1"/>
                </a:solidFill>
                <a:latin typeface="微软雅黑 Light" panose="020B0502040204020203" charset="-122"/>
                <a:ea typeface="微软雅黑 Light" panose="020B0502040204020203" charset="-122"/>
              </a:rPr>
              <a:t>Elf32_Word	st_size;		  </a:t>
            </a:r>
            <a:endParaRPr lang="zh-CN" altLang="en-US" sz="1400" dirty="0">
              <a:solidFill>
                <a:schemeClr val="tx1"/>
              </a:solidFill>
              <a:latin typeface="微软雅黑 Light" panose="020B0502040204020203" charset="-122"/>
              <a:ea typeface="微软雅黑 Light" panose="020B0502040204020203" charset="-122"/>
            </a:endParaRPr>
          </a:p>
          <a:p>
            <a:pPr>
              <a:lnSpc>
                <a:spcPct val="130000"/>
              </a:lnSpc>
            </a:pPr>
            <a:r>
              <a:rPr lang="zh-CN" altLang="en-US" sz="1400" dirty="0">
                <a:solidFill>
                  <a:schemeClr val="tx1"/>
                </a:solidFill>
                <a:latin typeface="微软雅黑 Light" panose="020B0502040204020203" charset="-122"/>
                <a:ea typeface="微软雅黑 Light" panose="020B0502040204020203" charset="-122"/>
              </a:rPr>
              <a:t>unsigned char	st_info;		  </a:t>
            </a:r>
            <a:endParaRPr lang="zh-CN" altLang="en-US" sz="1400" dirty="0">
              <a:solidFill>
                <a:schemeClr val="tx1"/>
              </a:solidFill>
              <a:latin typeface="微软雅黑 Light" panose="020B0502040204020203" charset="-122"/>
              <a:ea typeface="微软雅黑 Light" panose="020B0502040204020203" charset="-122"/>
            </a:endParaRPr>
          </a:p>
          <a:p>
            <a:pPr>
              <a:lnSpc>
                <a:spcPct val="130000"/>
              </a:lnSpc>
            </a:pPr>
            <a:r>
              <a:rPr lang="en-US" altLang="zh-CN" sz="1400" dirty="0">
                <a:solidFill>
                  <a:schemeClr val="tx1"/>
                </a:solidFill>
                <a:latin typeface="微软雅黑 Light" panose="020B0502040204020203" charset="-122"/>
                <a:ea typeface="微软雅黑 Light" panose="020B0502040204020203" charset="-122"/>
              </a:rPr>
              <a:t>u</a:t>
            </a:r>
            <a:r>
              <a:rPr lang="zh-CN" altLang="en-US" sz="1400" dirty="0">
                <a:solidFill>
                  <a:schemeClr val="tx1"/>
                </a:solidFill>
                <a:latin typeface="微软雅黑 Light" panose="020B0502040204020203" charset="-122"/>
                <a:ea typeface="微软雅黑 Light" panose="020B0502040204020203" charset="-122"/>
              </a:rPr>
              <a:t>nsigned char	st_other;		 </a:t>
            </a:r>
            <a:endParaRPr lang="zh-CN" altLang="en-US" sz="1400" dirty="0">
              <a:solidFill>
                <a:schemeClr val="tx1"/>
              </a:solidFill>
              <a:latin typeface="微软雅黑 Light" panose="020B0502040204020203" charset="-122"/>
              <a:ea typeface="微软雅黑 Light" panose="020B0502040204020203" charset="-122"/>
            </a:endParaRPr>
          </a:p>
          <a:p>
            <a:pPr>
              <a:lnSpc>
                <a:spcPct val="130000"/>
              </a:lnSpc>
            </a:pPr>
            <a:r>
              <a:rPr lang="zh-CN" altLang="en-US" sz="1400" dirty="0">
                <a:solidFill>
                  <a:schemeClr val="tx1"/>
                </a:solidFill>
                <a:latin typeface="微软雅黑 Light" panose="020B0502040204020203" charset="-122"/>
                <a:ea typeface="微软雅黑 Light" panose="020B0502040204020203" charset="-122"/>
              </a:rPr>
              <a:t>Elf32_Section	st_shndx;		</a:t>
            </a:r>
            <a:endParaRPr lang="zh-CN" altLang="en-US" sz="1400" dirty="0">
              <a:solidFill>
                <a:schemeClr val="tx1"/>
              </a:solidFill>
              <a:latin typeface="微软雅黑 Light" panose="020B0502040204020203" charset="-122"/>
              <a:ea typeface="微软雅黑 Light" panose="020B0502040204020203" charset="-122"/>
            </a:endParaRPr>
          </a:p>
          <a:p>
            <a:pPr>
              <a:lnSpc>
                <a:spcPct val="130000"/>
              </a:lnSpc>
            </a:pPr>
            <a:r>
              <a:rPr lang="zh-CN" altLang="en-US" sz="1400" dirty="0">
                <a:solidFill>
                  <a:schemeClr val="tx1"/>
                </a:solidFill>
                <a:latin typeface="微软雅黑 Light" panose="020B0502040204020203" charset="-122"/>
                <a:ea typeface="微软雅黑 Light" panose="020B0502040204020203" charset="-122"/>
              </a:rPr>
              <a:t>} Elf32_Sym; </a:t>
            </a:r>
            <a:endParaRPr lang="zh-CN" altLang="en-US" sz="1400" dirty="0">
              <a:solidFill>
                <a:schemeClr val="tx1"/>
              </a:solidFill>
              <a:latin typeface="微软雅黑 Light" panose="020B0502040204020203" charset="-122"/>
              <a:ea typeface="微软雅黑 Light" panose="020B0502040204020203" charset="-122"/>
            </a:endParaRPr>
          </a:p>
        </p:txBody>
      </p:sp>
      <p:sp>
        <p:nvSpPr>
          <p:cNvPr id="9" name="文本框 8"/>
          <p:cNvSpPr txBox="1"/>
          <p:nvPr/>
        </p:nvSpPr>
        <p:spPr>
          <a:xfrm>
            <a:off x="5755640" y="2286635"/>
            <a:ext cx="5325745" cy="1489075"/>
          </a:xfrm>
          <a:prstGeom prst="rect">
            <a:avLst/>
          </a:prstGeom>
          <a:noFill/>
        </p:spPr>
        <p:txBody>
          <a:bodyPr wrap="square" rtlCol="0">
            <a:spAutoFit/>
          </a:bodyPr>
          <a:p>
            <a:pPr>
              <a:lnSpc>
                <a:spcPct val="130000"/>
              </a:lnSpc>
            </a:pPr>
            <a:r>
              <a:rPr lang="zh-CN" altLang="en-US" sz="1400" dirty="0">
                <a:solidFill>
                  <a:schemeClr val="tx1"/>
                </a:solidFill>
                <a:latin typeface="微软雅黑 Light" panose="020B0502040204020203" charset="-122"/>
                <a:ea typeface="微软雅黑 Light" panose="020B0502040204020203" charset="-122"/>
              </a:rPr>
              <a:t>st_name：包含目标文件符号字符串表的索引，其中包含符号名的字符串表示st_value：给出相关联的符号的取</a:t>
            </a:r>
            <a:endParaRPr lang="zh-CN" altLang="en-US" sz="1400" dirty="0">
              <a:solidFill>
                <a:schemeClr val="tx1"/>
              </a:solidFill>
              <a:latin typeface="微软雅黑 Light" panose="020B0502040204020203" charset="-122"/>
              <a:ea typeface="微软雅黑 Light" panose="020B0502040204020203" charset="-122"/>
            </a:endParaRPr>
          </a:p>
          <a:p>
            <a:pPr>
              <a:lnSpc>
                <a:spcPct val="130000"/>
              </a:lnSpc>
            </a:pPr>
            <a:r>
              <a:rPr lang="zh-CN" altLang="en-US" sz="1400" dirty="0">
                <a:solidFill>
                  <a:schemeClr val="tx1"/>
                </a:solidFill>
                <a:latin typeface="微软雅黑 Light" panose="020B0502040204020203" charset="-122"/>
                <a:ea typeface="微软雅黑 Light" panose="020B0502040204020203" charset="-122"/>
              </a:rPr>
              <a:t>st_size：是符号具有相关的尺寸大小</a:t>
            </a:r>
            <a:endParaRPr lang="zh-CN" altLang="en-US" sz="1400" dirty="0">
              <a:solidFill>
                <a:schemeClr val="tx1"/>
              </a:solidFill>
              <a:latin typeface="微软雅黑 Light" panose="020B0502040204020203" charset="-122"/>
              <a:ea typeface="微软雅黑 Light" panose="020B0502040204020203" charset="-122"/>
            </a:endParaRPr>
          </a:p>
          <a:p>
            <a:pPr>
              <a:lnSpc>
                <a:spcPct val="130000"/>
              </a:lnSpc>
            </a:pPr>
            <a:r>
              <a:rPr lang="zh-CN" altLang="en-US" sz="1400" dirty="0">
                <a:solidFill>
                  <a:schemeClr val="tx1"/>
                </a:solidFill>
                <a:latin typeface="微软雅黑 Light" panose="020B0502040204020203" charset="-122"/>
                <a:ea typeface="微软雅黑 Light" panose="020B0502040204020203" charset="-122"/>
              </a:rPr>
              <a:t>st_info：给出符号的类型和绑定属性</a:t>
            </a:r>
            <a:endParaRPr lang="zh-CN" altLang="en-US" sz="1400" dirty="0">
              <a:solidFill>
                <a:schemeClr val="tx1"/>
              </a:solidFill>
              <a:latin typeface="微软雅黑 Light" panose="020B0502040204020203" charset="-122"/>
              <a:ea typeface="微软雅黑 Light" panose="020B0502040204020203" charset="-122"/>
            </a:endParaRPr>
          </a:p>
          <a:p>
            <a:pPr>
              <a:lnSpc>
                <a:spcPct val="130000"/>
              </a:lnSpc>
            </a:pPr>
            <a:r>
              <a:rPr lang="zh-CN" altLang="en-US" sz="1400" dirty="0">
                <a:solidFill>
                  <a:schemeClr val="tx1"/>
                </a:solidFill>
                <a:latin typeface="微软雅黑 Light" panose="020B0502040204020203" charset="-122"/>
                <a:ea typeface="微软雅黑 Light" panose="020B0502040204020203" charset="-122"/>
              </a:rPr>
              <a:t>st_shndx：给出相关的节区头部表索引</a:t>
            </a:r>
            <a:endParaRPr lang="zh-CN" altLang="en-US" sz="1400" dirty="0">
              <a:solidFill>
                <a:schemeClr val="tx1"/>
              </a:solidFill>
              <a:latin typeface="微软雅黑 Light" panose="020B0502040204020203" charset="-122"/>
              <a:ea typeface="微软雅黑 Light" panose="020B0502040204020203" charset="-122"/>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椭圆 23"/>
          <p:cNvSpPr/>
          <p:nvPr/>
        </p:nvSpPr>
        <p:spPr>
          <a:xfrm>
            <a:off x="175266" y="753524"/>
            <a:ext cx="1471719" cy="1471719"/>
          </a:xfrm>
          <a:prstGeom prst="ellipse">
            <a:avLst/>
          </a:prstGeom>
          <a:solidFill>
            <a:schemeClr val="accent1"/>
          </a:solidFill>
          <a:ln w="635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28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数据结构</a:t>
            </a:r>
            <a:endParaRPr kumimoji="0" lang="zh-CN" altLang="en-US" sz="28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22" name="椭圆 21"/>
          <p:cNvSpPr/>
          <p:nvPr/>
        </p:nvSpPr>
        <p:spPr>
          <a:xfrm flipH="1">
            <a:off x="6372201" y="753523"/>
            <a:ext cx="1471719" cy="1471719"/>
          </a:xfrm>
          <a:prstGeom prst="ellipse">
            <a:avLst/>
          </a:prstGeom>
          <a:solidFill>
            <a:schemeClr val="accent2"/>
          </a:solidFill>
          <a:ln w="635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lang="zh-CN" altLang="en-US" sz="2800" b="1" kern="0" dirty="0">
                <a:solidFill>
                  <a:prstClr val="white"/>
                </a:solidFill>
                <a:latin typeface="微软雅黑" panose="020B0503020204020204" pitchFamily="34" charset="-122"/>
                <a:ea typeface="微软雅黑" panose="020B0503020204020204" pitchFamily="34" charset="-122"/>
              </a:rPr>
              <a:t>代码含义解释</a:t>
            </a:r>
            <a:endParaRPr lang="zh-CN" altLang="en-US" sz="2800" b="1" kern="0" dirty="0">
              <a:solidFill>
                <a:prstClr val="white"/>
              </a:solidFill>
              <a:latin typeface="微软雅黑" panose="020B0503020204020204" pitchFamily="34" charset="-122"/>
              <a:ea typeface="微软雅黑" panose="020B0503020204020204" pitchFamily="34" charset="-122"/>
            </a:endParaRPr>
          </a:p>
        </p:txBody>
      </p:sp>
      <p:sp>
        <p:nvSpPr>
          <p:cNvPr id="26" name="文本框 25"/>
          <p:cNvSpPr txBox="1"/>
          <p:nvPr/>
        </p:nvSpPr>
        <p:spPr>
          <a:xfrm flipH="1">
            <a:off x="1647274" y="1354098"/>
            <a:ext cx="1934468" cy="398780"/>
          </a:xfrm>
          <a:prstGeom prst="rect">
            <a:avLst/>
          </a:prstGeom>
          <a:noFill/>
        </p:spPr>
        <p:txBody>
          <a:bodyPr wrap="square" rtlCol="0">
            <a:spAutoFit/>
          </a:bodyPr>
          <a:lstStyle/>
          <a:p>
            <a:pPr algn="ctr"/>
            <a:r>
              <a:rPr lang="en-US" altLang="zh-CN" sz="2000" b="1" dirty="0">
                <a:solidFill>
                  <a:schemeClr val="accent1"/>
                </a:solidFill>
                <a:latin typeface="微软雅黑" panose="020B0503020204020204" pitchFamily="34" charset="-122"/>
                <a:ea typeface="微软雅黑" panose="020B0503020204020204" pitchFamily="34" charset="-122"/>
              </a:rPr>
              <a:t>32</a:t>
            </a:r>
            <a:r>
              <a:rPr lang="zh-CN" altLang="en-US" sz="2000" b="1" dirty="0">
                <a:solidFill>
                  <a:schemeClr val="accent1"/>
                </a:solidFill>
                <a:latin typeface="微软雅黑" panose="020B0503020204020204" pitchFamily="34" charset="-122"/>
                <a:ea typeface="微软雅黑" panose="020B0503020204020204" pitchFamily="34" charset="-122"/>
              </a:rPr>
              <a:t>位为例</a:t>
            </a:r>
            <a:endParaRPr lang="zh-CN" altLang="en-US" sz="2000" b="1" dirty="0">
              <a:solidFill>
                <a:schemeClr val="accent1"/>
              </a:solidFill>
              <a:latin typeface="微软雅黑" panose="020B0503020204020204" pitchFamily="34" charset="-122"/>
              <a:ea typeface="微软雅黑" panose="020B0503020204020204" pitchFamily="34" charset="-122"/>
            </a:endParaRPr>
          </a:p>
        </p:txBody>
      </p:sp>
      <p:sp>
        <p:nvSpPr>
          <p:cNvPr id="30" name="文本框 29"/>
          <p:cNvSpPr txBox="1"/>
          <p:nvPr/>
        </p:nvSpPr>
        <p:spPr>
          <a:xfrm>
            <a:off x="765667" y="231698"/>
            <a:ext cx="3215148" cy="521970"/>
          </a:xfrm>
          <a:prstGeom prst="rect">
            <a:avLst/>
          </a:prstGeom>
          <a:noFill/>
        </p:spPr>
        <p:txBody>
          <a:bodyPr wrap="square" rtlCol="0">
            <a:spAutoFit/>
          </a:bodyPr>
          <a:lstStyle/>
          <a:p>
            <a:r>
              <a:rPr lang="zh-CN" altLang="en-US" sz="2800" b="1" spc="100" dirty="0">
                <a:solidFill>
                  <a:schemeClr val="accent1"/>
                </a:solidFill>
                <a:latin typeface="微软雅黑" panose="020B0503020204020204" pitchFamily="34" charset="-122"/>
                <a:ea typeface="微软雅黑" panose="020B0503020204020204" pitchFamily="34" charset="-122"/>
                <a:sym typeface="+mn-ea"/>
              </a:rPr>
              <a:t>二、项目理论基础</a:t>
            </a:r>
            <a:endParaRPr lang="zh-CN" altLang="en-US" sz="2800" b="1" spc="100" dirty="0">
              <a:solidFill>
                <a:schemeClr val="accent1"/>
              </a:solidFill>
              <a:latin typeface="微软雅黑" panose="020B0503020204020204" pitchFamily="34" charset="-122"/>
              <a:ea typeface="微软雅黑" panose="020B0503020204020204" pitchFamily="34" charset="-122"/>
            </a:endParaRPr>
          </a:p>
        </p:txBody>
      </p:sp>
      <p:sp>
        <p:nvSpPr>
          <p:cNvPr id="2" name="灯片编号占位符 1"/>
          <p:cNvSpPr>
            <a:spLocks noGrp="1"/>
          </p:cNvSpPr>
          <p:nvPr>
            <p:ph type="sldNum" sz="quarter" idx="4"/>
          </p:nvPr>
        </p:nvSpPr>
        <p:spPr/>
        <p:txBody>
          <a:bodyPr/>
          <a:lstStyle/>
          <a:p>
            <a:fld id="{48F10FC4-DD5C-4C24-B849-D8A0B2DC9874}" type="slidenum">
              <a:rPr lang="zh-CN" altLang="en-US" smtClean="0"/>
            </a:fld>
            <a:endParaRPr lang="zh-CN" altLang="en-US"/>
          </a:p>
        </p:txBody>
      </p:sp>
      <p:sp>
        <p:nvSpPr>
          <p:cNvPr id="4" name="文本框 3"/>
          <p:cNvSpPr txBox="1"/>
          <p:nvPr/>
        </p:nvSpPr>
        <p:spPr>
          <a:xfrm flipH="1">
            <a:off x="4871169" y="293648"/>
            <a:ext cx="1934468" cy="398780"/>
          </a:xfrm>
          <a:prstGeom prst="rect">
            <a:avLst/>
          </a:prstGeom>
          <a:noFill/>
        </p:spPr>
        <p:txBody>
          <a:bodyPr wrap="square" rtlCol="0">
            <a:spAutoFit/>
          </a:bodyPr>
          <a:p>
            <a:pPr algn="ctr"/>
            <a:r>
              <a:rPr lang="zh-CN" altLang="en-US" sz="2000" b="1" dirty="0">
                <a:solidFill>
                  <a:schemeClr val="accent1"/>
                </a:solidFill>
                <a:latin typeface="微软雅黑" panose="020B0503020204020204" pitchFamily="34" charset="-122"/>
                <a:ea typeface="微软雅黑" panose="020B0503020204020204" pitchFamily="34" charset="-122"/>
              </a:rPr>
              <a:t> 重定位表</a:t>
            </a:r>
            <a:endParaRPr lang="zh-CN" altLang="en-US" sz="2000" b="1" dirty="0">
              <a:solidFill>
                <a:schemeClr val="accent1"/>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242570" y="2225040"/>
            <a:ext cx="5325745" cy="2886710"/>
          </a:xfrm>
          <a:prstGeom prst="rect">
            <a:avLst/>
          </a:prstGeom>
          <a:noFill/>
        </p:spPr>
        <p:txBody>
          <a:bodyPr wrap="square" rtlCol="0">
            <a:spAutoFit/>
          </a:bodyPr>
          <a:p>
            <a:pPr>
              <a:lnSpc>
                <a:spcPct val="130000"/>
              </a:lnSpc>
            </a:pPr>
            <a:r>
              <a:rPr lang="zh-CN" altLang="en-US" sz="1400" dirty="0">
                <a:solidFill>
                  <a:schemeClr val="tx1"/>
                </a:solidFill>
                <a:latin typeface="微软雅黑 Light" panose="020B0502040204020203" charset="-122"/>
                <a:ea typeface="微软雅黑 Light" panose="020B0502040204020203" charset="-122"/>
              </a:rPr>
              <a:t>typedef struct</a:t>
            </a:r>
            <a:endParaRPr lang="zh-CN" altLang="en-US" sz="1400" dirty="0">
              <a:solidFill>
                <a:schemeClr val="tx1"/>
              </a:solidFill>
              <a:latin typeface="微软雅黑 Light" panose="020B0502040204020203" charset="-122"/>
              <a:ea typeface="微软雅黑 Light" panose="020B0502040204020203" charset="-122"/>
            </a:endParaRPr>
          </a:p>
          <a:p>
            <a:pPr>
              <a:lnSpc>
                <a:spcPct val="130000"/>
              </a:lnSpc>
            </a:pPr>
            <a:r>
              <a:rPr lang="zh-CN" altLang="en-US" sz="1400" dirty="0">
                <a:solidFill>
                  <a:schemeClr val="tx1"/>
                </a:solidFill>
                <a:latin typeface="微软雅黑 Light" panose="020B0502040204020203" charset="-122"/>
                <a:ea typeface="微软雅黑 Light" panose="020B0502040204020203" charset="-122"/>
              </a:rPr>
              <a:t>{</a:t>
            </a:r>
            <a:endParaRPr lang="zh-CN" altLang="en-US" sz="1400" dirty="0">
              <a:solidFill>
                <a:schemeClr val="tx1"/>
              </a:solidFill>
              <a:latin typeface="微软雅黑 Light" panose="020B0502040204020203" charset="-122"/>
              <a:ea typeface="微软雅黑 Light" panose="020B0502040204020203" charset="-122"/>
            </a:endParaRPr>
          </a:p>
          <a:p>
            <a:pPr>
              <a:lnSpc>
                <a:spcPct val="130000"/>
              </a:lnSpc>
            </a:pPr>
            <a:r>
              <a:rPr lang="zh-CN" altLang="en-US" sz="1400" dirty="0">
                <a:solidFill>
                  <a:schemeClr val="tx1"/>
                </a:solidFill>
                <a:latin typeface="微软雅黑 Light" panose="020B0502040204020203" charset="-122"/>
                <a:ea typeface="微软雅黑 Light" panose="020B0502040204020203" charset="-122"/>
              </a:rPr>
              <a:t>  Elf32_Addr	r_offset;		</a:t>
            </a:r>
            <a:endParaRPr lang="zh-CN" altLang="en-US" sz="1400" dirty="0">
              <a:solidFill>
                <a:schemeClr val="tx1"/>
              </a:solidFill>
              <a:latin typeface="微软雅黑 Light" panose="020B0502040204020203" charset="-122"/>
              <a:ea typeface="微软雅黑 Light" panose="020B0502040204020203" charset="-122"/>
            </a:endParaRPr>
          </a:p>
          <a:p>
            <a:pPr>
              <a:lnSpc>
                <a:spcPct val="130000"/>
              </a:lnSpc>
            </a:pPr>
            <a:r>
              <a:rPr lang="zh-CN" altLang="en-US" sz="1400" dirty="0">
                <a:solidFill>
                  <a:schemeClr val="tx1"/>
                </a:solidFill>
                <a:latin typeface="微软雅黑 Light" panose="020B0502040204020203" charset="-122"/>
                <a:ea typeface="微软雅黑 Light" panose="020B0502040204020203" charset="-122"/>
              </a:rPr>
              <a:t>  Elf32_Word	r_info;			</a:t>
            </a:r>
            <a:endParaRPr lang="zh-CN" altLang="en-US" sz="1400" dirty="0">
              <a:solidFill>
                <a:schemeClr val="tx1"/>
              </a:solidFill>
              <a:latin typeface="微软雅黑 Light" panose="020B0502040204020203" charset="-122"/>
              <a:ea typeface="微软雅黑 Light" panose="020B0502040204020203" charset="-122"/>
            </a:endParaRPr>
          </a:p>
          <a:p>
            <a:pPr>
              <a:lnSpc>
                <a:spcPct val="130000"/>
              </a:lnSpc>
            </a:pPr>
            <a:r>
              <a:rPr lang="zh-CN" altLang="en-US" sz="1400" dirty="0">
                <a:solidFill>
                  <a:schemeClr val="tx1"/>
                </a:solidFill>
                <a:latin typeface="微软雅黑 Light" panose="020B0502040204020203" charset="-122"/>
                <a:ea typeface="微软雅黑 Light" panose="020B0502040204020203" charset="-122"/>
              </a:rPr>
              <a:t>} Elf32_Rel;</a:t>
            </a:r>
            <a:endParaRPr lang="zh-CN" altLang="en-US" sz="1400" dirty="0">
              <a:solidFill>
                <a:schemeClr val="tx1"/>
              </a:solidFill>
              <a:latin typeface="微软雅黑 Light" panose="020B0502040204020203" charset="-122"/>
              <a:ea typeface="微软雅黑 Light" panose="020B0502040204020203" charset="-122"/>
            </a:endParaRPr>
          </a:p>
          <a:p>
            <a:pPr>
              <a:lnSpc>
                <a:spcPct val="130000"/>
              </a:lnSpc>
            </a:pPr>
            <a:r>
              <a:rPr lang="zh-CN" altLang="en-US" sz="1400" dirty="0">
                <a:solidFill>
                  <a:schemeClr val="tx1"/>
                </a:solidFill>
                <a:latin typeface="微软雅黑 Light" panose="020B0502040204020203" charset="-122"/>
                <a:ea typeface="微软雅黑 Light" panose="020B0502040204020203" charset="-122"/>
              </a:rPr>
              <a:t>typedef struct</a:t>
            </a:r>
            <a:endParaRPr lang="zh-CN" altLang="en-US" sz="1400" dirty="0">
              <a:solidFill>
                <a:schemeClr val="tx1"/>
              </a:solidFill>
              <a:latin typeface="微软雅黑 Light" panose="020B0502040204020203" charset="-122"/>
              <a:ea typeface="微软雅黑 Light" panose="020B0502040204020203" charset="-122"/>
            </a:endParaRPr>
          </a:p>
          <a:p>
            <a:pPr>
              <a:lnSpc>
                <a:spcPct val="130000"/>
              </a:lnSpc>
            </a:pPr>
            <a:r>
              <a:rPr lang="zh-CN" altLang="en-US" sz="1400" dirty="0">
                <a:solidFill>
                  <a:schemeClr val="tx1"/>
                </a:solidFill>
                <a:latin typeface="微软雅黑 Light" panose="020B0502040204020203" charset="-122"/>
                <a:ea typeface="微软雅黑 Light" panose="020B0502040204020203" charset="-122"/>
              </a:rPr>
              <a:t>{</a:t>
            </a:r>
            <a:endParaRPr lang="zh-CN" altLang="en-US" sz="1400" dirty="0">
              <a:solidFill>
                <a:schemeClr val="tx1"/>
              </a:solidFill>
              <a:latin typeface="微软雅黑 Light" panose="020B0502040204020203" charset="-122"/>
              <a:ea typeface="微软雅黑 Light" panose="020B0502040204020203" charset="-122"/>
            </a:endParaRPr>
          </a:p>
          <a:p>
            <a:pPr>
              <a:lnSpc>
                <a:spcPct val="130000"/>
              </a:lnSpc>
            </a:pPr>
            <a:r>
              <a:rPr lang="zh-CN" altLang="en-US" sz="1400" dirty="0">
                <a:solidFill>
                  <a:schemeClr val="tx1"/>
                </a:solidFill>
                <a:latin typeface="微软雅黑 Light" panose="020B0502040204020203" charset="-122"/>
                <a:ea typeface="微软雅黑 Light" panose="020B0502040204020203" charset="-122"/>
              </a:rPr>
              <a:t>  Elf64_Addr	r_offset;		  </a:t>
            </a:r>
            <a:endParaRPr lang="zh-CN" altLang="en-US" sz="1400" dirty="0">
              <a:solidFill>
                <a:schemeClr val="tx1"/>
              </a:solidFill>
              <a:latin typeface="微软雅黑 Light" panose="020B0502040204020203" charset="-122"/>
              <a:ea typeface="微软雅黑 Light" panose="020B0502040204020203" charset="-122"/>
            </a:endParaRPr>
          </a:p>
          <a:p>
            <a:pPr>
              <a:lnSpc>
                <a:spcPct val="130000"/>
              </a:lnSpc>
            </a:pPr>
            <a:r>
              <a:rPr lang="zh-CN" altLang="en-US" sz="1400" dirty="0">
                <a:solidFill>
                  <a:schemeClr val="tx1"/>
                </a:solidFill>
                <a:latin typeface="微软雅黑 Light" panose="020B0502040204020203" charset="-122"/>
                <a:ea typeface="微软雅黑 Light" panose="020B0502040204020203" charset="-122"/>
              </a:rPr>
              <a:t>Elf64_Xword	r_info;			</a:t>
            </a:r>
            <a:endParaRPr lang="zh-CN" altLang="en-US" sz="1400" dirty="0">
              <a:solidFill>
                <a:schemeClr val="tx1"/>
              </a:solidFill>
              <a:latin typeface="微软雅黑 Light" panose="020B0502040204020203" charset="-122"/>
              <a:ea typeface="微软雅黑 Light" panose="020B0502040204020203" charset="-122"/>
            </a:endParaRPr>
          </a:p>
          <a:p>
            <a:pPr>
              <a:lnSpc>
                <a:spcPct val="130000"/>
              </a:lnSpc>
            </a:pPr>
            <a:r>
              <a:rPr lang="zh-CN" altLang="en-US" sz="1400" dirty="0">
                <a:solidFill>
                  <a:schemeClr val="tx1"/>
                </a:solidFill>
                <a:latin typeface="微软雅黑 Light" panose="020B0502040204020203" charset="-122"/>
                <a:ea typeface="微软雅黑 Light" panose="020B0502040204020203" charset="-122"/>
              </a:rPr>
              <a:t>} Elf64_Rel;</a:t>
            </a:r>
            <a:endParaRPr lang="zh-CN" altLang="en-US" sz="1400" dirty="0">
              <a:solidFill>
                <a:schemeClr val="tx1"/>
              </a:solidFill>
              <a:latin typeface="微软雅黑 Light" panose="020B0502040204020203" charset="-122"/>
              <a:ea typeface="微软雅黑 Light" panose="020B0502040204020203" charset="-122"/>
            </a:endParaRPr>
          </a:p>
        </p:txBody>
      </p:sp>
      <p:sp>
        <p:nvSpPr>
          <p:cNvPr id="9" name="文本框 8"/>
          <p:cNvSpPr txBox="1"/>
          <p:nvPr/>
        </p:nvSpPr>
        <p:spPr>
          <a:xfrm>
            <a:off x="5755640" y="2286635"/>
            <a:ext cx="5325745" cy="1489075"/>
          </a:xfrm>
          <a:prstGeom prst="rect">
            <a:avLst/>
          </a:prstGeom>
          <a:noFill/>
        </p:spPr>
        <p:txBody>
          <a:bodyPr wrap="square" rtlCol="0">
            <a:spAutoFit/>
          </a:bodyPr>
          <a:p>
            <a:pPr>
              <a:lnSpc>
                <a:spcPct val="130000"/>
              </a:lnSpc>
            </a:pPr>
            <a:r>
              <a:rPr lang="zh-CN" altLang="en-US" sz="1400" dirty="0">
                <a:solidFill>
                  <a:schemeClr val="tx1"/>
                </a:solidFill>
                <a:latin typeface="微软雅黑 Light" panose="020B0502040204020203" charset="-122"/>
                <a:ea typeface="微软雅黑 Light" panose="020B0502040204020203" charset="-122"/>
              </a:rPr>
              <a:t>r_offset：给出了重定位动作所适用的位置</a:t>
            </a:r>
            <a:endParaRPr lang="zh-CN" altLang="en-US" sz="1400" dirty="0">
              <a:solidFill>
                <a:schemeClr val="tx1"/>
              </a:solidFill>
              <a:latin typeface="微软雅黑 Light" panose="020B0502040204020203" charset="-122"/>
              <a:ea typeface="微软雅黑 Light" panose="020B0502040204020203" charset="-122"/>
            </a:endParaRPr>
          </a:p>
          <a:p>
            <a:pPr>
              <a:lnSpc>
                <a:spcPct val="130000"/>
              </a:lnSpc>
            </a:pPr>
            <a:r>
              <a:rPr lang="zh-CN" altLang="en-US" sz="1400" dirty="0">
                <a:solidFill>
                  <a:schemeClr val="tx1"/>
                </a:solidFill>
                <a:latin typeface="微软雅黑 Light" panose="020B0502040204020203" charset="-122"/>
                <a:ea typeface="微软雅黑 Light" panose="020B0502040204020203" charset="-122"/>
              </a:rPr>
              <a:t>r_info：给出要进行重定位的符号表索引，以及将实施的重定位类型</a:t>
            </a:r>
            <a:endParaRPr lang="zh-CN" altLang="en-US" sz="1400" dirty="0">
              <a:solidFill>
                <a:schemeClr val="tx1"/>
              </a:solidFill>
              <a:latin typeface="微软雅黑 Light" panose="020B0502040204020203" charset="-122"/>
              <a:ea typeface="微软雅黑 Light" panose="020B0502040204020203" charset="-122"/>
            </a:endParaRPr>
          </a:p>
          <a:p>
            <a:pPr>
              <a:lnSpc>
                <a:spcPct val="130000"/>
              </a:lnSpc>
            </a:pPr>
            <a:r>
              <a:rPr lang="zh-CN" altLang="en-US" sz="1400" dirty="0">
                <a:solidFill>
                  <a:schemeClr val="tx1"/>
                </a:solidFill>
                <a:latin typeface="微软雅黑 Light" panose="020B0502040204020203" charset="-122"/>
                <a:ea typeface="微软雅黑 Light" panose="020B0502040204020203" charset="-122"/>
              </a:rPr>
              <a:t>r_addend：员给出一个常量补齐，用来计算将被填充到可重定位字段的数值。</a:t>
            </a:r>
            <a:endParaRPr lang="zh-CN" altLang="en-US" sz="1400" dirty="0">
              <a:solidFill>
                <a:schemeClr val="tx1"/>
              </a:solidFill>
              <a:latin typeface="微软雅黑 Light" panose="020B0502040204020203" charset="-122"/>
              <a:ea typeface="微软雅黑 Light" panose="020B0502040204020203" charset="-122"/>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p:cNvSpPr txBox="1"/>
          <p:nvPr/>
        </p:nvSpPr>
        <p:spPr>
          <a:xfrm>
            <a:off x="747395" y="241935"/>
            <a:ext cx="4048125" cy="521970"/>
          </a:xfrm>
          <a:prstGeom prst="rect">
            <a:avLst/>
          </a:prstGeom>
          <a:noFill/>
        </p:spPr>
        <p:txBody>
          <a:bodyPr wrap="square" rtlCol="0">
            <a:spAutoFit/>
          </a:bodyPr>
          <a:lstStyle/>
          <a:p>
            <a:r>
              <a:rPr lang="zh-CN" altLang="en-US" sz="2800" b="1" spc="100" dirty="0">
                <a:solidFill>
                  <a:schemeClr val="accent1"/>
                </a:solidFill>
                <a:latin typeface="微软雅黑" panose="020B0503020204020204" pitchFamily="34" charset="-122"/>
                <a:ea typeface="微软雅黑" panose="020B0503020204020204" pitchFamily="34" charset="-122"/>
              </a:rPr>
              <a:t>三、系统设计方案</a:t>
            </a:r>
            <a:endParaRPr lang="zh-CN" altLang="en-US" sz="2800" b="1" spc="100" dirty="0">
              <a:solidFill>
                <a:schemeClr val="accent1"/>
              </a:solidFill>
              <a:latin typeface="微软雅黑" panose="020B0503020204020204" pitchFamily="34" charset="-122"/>
              <a:ea typeface="微软雅黑" panose="020B0503020204020204" pitchFamily="34" charset="-122"/>
            </a:endParaRPr>
          </a:p>
        </p:txBody>
      </p:sp>
      <p:sp>
        <p:nvSpPr>
          <p:cNvPr id="2" name="灯片编号占位符 1"/>
          <p:cNvSpPr>
            <a:spLocks noGrp="1"/>
          </p:cNvSpPr>
          <p:nvPr>
            <p:ph type="sldNum" sz="quarter" idx="4"/>
          </p:nvPr>
        </p:nvSpPr>
        <p:spPr/>
        <p:txBody>
          <a:bodyPr/>
          <a:lstStyle/>
          <a:p>
            <a:fld id="{48F10FC4-DD5C-4C24-B849-D8A0B2DC9874}" type="slidenum">
              <a:rPr lang="zh-CN" altLang="en-US" smtClean="0"/>
            </a:fld>
            <a:endParaRPr lang="zh-CN" altLang="en-US"/>
          </a:p>
        </p:txBody>
      </p:sp>
      <p:sp>
        <p:nvSpPr>
          <p:cNvPr id="3" name="文本框 2"/>
          <p:cNvSpPr txBox="1"/>
          <p:nvPr/>
        </p:nvSpPr>
        <p:spPr>
          <a:xfrm>
            <a:off x="747395" y="1015365"/>
            <a:ext cx="7396480" cy="337185"/>
          </a:xfrm>
          <a:prstGeom prst="rect">
            <a:avLst/>
          </a:prstGeom>
          <a:noFill/>
        </p:spPr>
        <p:txBody>
          <a:bodyPr wrap="none" rtlCol="0">
            <a:spAutoFit/>
          </a:bodyPr>
          <a:p>
            <a:pPr algn="l"/>
            <a:r>
              <a:rPr lang="zh-CN" altLang="en-US" sz="1600"/>
              <a:t>系统主要分为5个部分：输入处理、参数解析、地址检索、文件解析、输出处理。</a:t>
            </a:r>
            <a:endParaRPr lang="en-US" altLang="zh-CN" sz="1600"/>
          </a:p>
        </p:txBody>
      </p:sp>
      <p:pic>
        <p:nvPicPr>
          <p:cNvPr id="30" name="图片 30"/>
          <p:cNvPicPr>
            <a:picLocks noChangeAspect="1"/>
          </p:cNvPicPr>
          <p:nvPr/>
        </p:nvPicPr>
        <p:blipFill>
          <a:blip r:embed="rId1"/>
          <a:stretch>
            <a:fillRect/>
          </a:stretch>
        </p:blipFill>
        <p:spPr>
          <a:xfrm>
            <a:off x="1274445" y="1604010"/>
            <a:ext cx="4479925" cy="3439795"/>
          </a:xfrm>
          <a:prstGeom prst="rect">
            <a:avLst/>
          </a:prstGeom>
        </p:spPr>
      </p:pic>
      <p:sp>
        <p:nvSpPr>
          <p:cNvPr id="4" name="文本框 3"/>
          <p:cNvSpPr txBox="1"/>
          <p:nvPr/>
        </p:nvSpPr>
        <p:spPr>
          <a:xfrm>
            <a:off x="2879090" y="5118735"/>
            <a:ext cx="2068830" cy="275590"/>
          </a:xfrm>
          <a:prstGeom prst="rect">
            <a:avLst/>
          </a:prstGeom>
          <a:noFill/>
        </p:spPr>
        <p:txBody>
          <a:bodyPr wrap="none" rtlCol="0">
            <a:spAutoFit/>
          </a:bodyPr>
          <a:p>
            <a:pPr algn="l"/>
            <a:r>
              <a:rPr lang="zh-CN" altLang="en-US" sz="1200"/>
              <a:t>ELF格式解析工具体系结构图</a:t>
            </a:r>
            <a:endParaRPr lang="zh-CN" altLang="en-US" sz="1200"/>
          </a:p>
        </p:txBody>
      </p:sp>
      <p:sp>
        <p:nvSpPr>
          <p:cNvPr id="5" name="文本框 4"/>
          <p:cNvSpPr txBox="1"/>
          <p:nvPr/>
        </p:nvSpPr>
        <p:spPr>
          <a:xfrm>
            <a:off x="6270625" y="1604010"/>
            <a:ext cx="5589270" cy="3646170"/>
          </a:xfrm>
          <a:prstGeom prst="rect">
            <a:avLst/>
          </a:prstGeom>
          <a:noFill/>
        </p:spPr>
        <p:txBody>
          <a:bodyPr wrap="square" rtlCol="0">
            <a:spAutoFit/>
          </a:bodyPr>
          <a:p>
            <a:pPr algn="l">
              <a:lnSpc>
                <a:spcPct val="150000"/>
              </a:lnSpc>
            </a:pPr>
            <a:r>
              <a:rPr lang="zh-CN" altLang="en-US" sz="1400"/>
              <a:t>（1）输入处理：读取用户的输入参数并判断是否合法，对于不合法         参数，提示用户重新输入。</a:t>
            </a:r>
            <a:endParaRPr lang="zh-CN" altLang="en-US" sz="1400"/>
          </a:p>
          <a:p>
            <a:pPr algn="l">
              <a:lnSpc>
                <a:spcPct val="150000"/>
              </a:lnSpc>
            </a:pPr>
            <a:r>
              <a:rPr lang="zh-CN" altLang="en-US" sz="1400"/>
              <a:t>（2）参数解析：提取用户输入的参数并生成对应的指令，根据指令调用不同的解析逻辑。</a:t>
            </a:r>
            <a:endParaRPr lang="zh-CN" altLang="en-US" sz="1400"/>
          </a:p>
          <a:p>
            <a:pPr algn="l">
              <a:lnSpc>
                <a:spcPct val="150000"/>
              </a:lnSpc>
            </a:pPr>
            <a:r>
              <a:rPr lang="zh-CN" altLang="en-US" sz="1400"/>
              <a:t>（3）地址检索：读取待分析的elf文件，并根据指令偏移定位到需要解析的地址空间。</a:t>
            </a:r>
            <a:endParaRPr lang="zh-CN" altLang="en-US" sz="1400"/>
          </a:p>
          <a:p>
            <a:pPr algn="l">
              <a:lnSpc>
                <a:spcPct val="150000"/>
              </a:lnSpc>
            </a:pPr>
            <a:r>
              <a:rPr lang="zh-CN" altLang="en-US" sz="1400"/>
              <a:t>（4）文件解析：创建待解析部分结构体，读取数据并填充。解析ELF文件头，ELF节区头、程序头、主要程序段、主要节区的地址信息，赋值相应的结构体指针。</a:t>
            </a:r>
            <a:endParaRPr lang="zh-CN" altLang="en-US" sz="1400"/>
          </a:p>
          <a:p>
            <a:pPr algn="l">
              <a:lnSpc>
                <a:spcPct val="150000"/>
              </a:lnSpc>
            </a:pPr>
            <a:r>
              <a:rPr lang="zh-CN" altLang="en-US" sz="1400"/>
              <a:t>（5）输出处理：根据文件解析模块所解析出的结构体信息，输出相应结果。</a:t>
            </a:r>
            <a:endParaRPr lang="zh-CN" altLang="en-US" sz="140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p:cNvSpPr txBox="1"/>
          <p:nvPr/>
        </p:nvSpPr>
        <p:spPr>
          <a:xfrm>
            <a:off x="747395" y="241935"/>
            <a:ext cx="4048125" cy="521970"/>
          </a:xfrm>
          <a:prstGeom prst="rect">
            <a:avLst/>
          </a:prstGeom>
          <a:noFill/>
        </p:spPr>
        <p:txBody>
          <a:bodyPr wrap="square" rtlCol="0">
            <a:spAutoFit/>
          </a:bodyPr>
          <a:lstStyle/>
          <a:p>
            <a:r>
              <a:rPr lang="zh-CN" altLang="en-US" sz="2800" b="1" spc="100" dirty="0">
                <a:solidFill>
                  <a:schemeClr val="accent1"/>
                </a:solidFill>
                <a:latin typeface="微软雅黑" panose="020B0503020204020204" pitchFamily="34" charset="-122"/>
                <a:ea typeface="微软雅黑" panose="020B0503020204020204" pitchFamily="34" charset="-122"/>
              </a:rPr>
              <a:t>三、系统设计方案</a:t>
            </a:r>
            <a:endParaRPr lang="zh-CN" altLang="en-US" sz="2800" b="1" spc="100" dirty="0">
              <a:solidFill>
                <a:schemeClr val="accent1"/>
              </a:solidFill>
              <a:latin typeface="微软雅黑" panose="020B0503020204020204" pitchFamily="34" charset="-122"/>
              <a:ea typeface="微软雅黑" panose="020B0503020204020204" pitchFamily="34" charset="-122"/>
            </a:endParaRPr>
          </a:p>
        </p:txBody>
      </p:sp>
      <p:sp>
        <p:nvSpPr>
          <p:cNvPr id="2" name="灯片编号占位符 1"/>
          <p:cNvSpPr>
            <a:spLocks noGrp="1"/>
          </p:cNvSpPr>
          <p:nvPr>
            <p:ph type="sldNum" sz="quarter" idx="4"/>
          </p:nvPr>
        </p:nvSpPr>
        <p:spPr/>
        <p:txBody>
          <a:bodyPr/>
          <a:lstStyle/>
          <a:p>
            <a:fld id="{48F10FC4-DD5C-4C24-B849-D8A0B2DC9874}" type="slidenum">
              <a:rPr lang="zh-CN" altLang="en-US" smtClean="0"/>
            </a:fld>
            <a:endParaRPr lang="zh-CN" altLang="en-US"/>
          </a:p>
        </p:txBody>
      </p:sp>
      <p:sp>
        <p:nvSpPr>
          <p:cNvPr id="100" name="文本框 99"/>
          <p:cNvSpPr txBox="1"/>
          <p:nvPr/>
        </p:nvSpPr>
        <p:spPr>
          <a:xfrm>
            <a:off x="601980" y="763905"/>
            <a:ext cx="8731250" cy="1060450"/>
          </a:xfrm>
          <a:prstGeom prst="rect">
            <a:avLst/>
          </a:prstGeom>
          <a:noFill/>
          <a:ln w="9525">
            <a:noFill/>
          </a:ln>
        </p:spPr>
        <p:txBody>
          <a:bodyPr wrap="square">
            <a:spAutoFit/>
          </a:bodyPr>
          <a:p>
            <a:pPr marL="0" indent="266700" algn="l">
              <a:lnSpc>
                <a:spcPct val="150000"/>
              </a:lnSpc>
            </a:pPr>
            <a:r>
              <a:rPr lang="en-US" altLang="zh-CN" sz="1400" b="0">
                <a:latin typeface="Cambria" charset="0"/>
                <a:cs typeface="Cambria" charset="0"/>
              </a:rPr>
              <a:t>  ELF</a:t>
            </a:r>
            <a:r>
              <a:rPr lang="zh-CN" altLang="en-US" sz="1400" b="0">
                <a:latin typeface="Cambria" charset="0"/>
                <a:cs typeface="Cambria" charset="0"/>
              </a:rPr>
              <a:t>文件相关数据结构皆封装成了对应结构体，定义</a:t>
            </a:r>
            <a:r>
              <a:rPr lang="en-US" altLang="zh-CN" sz="1400" b="0">
                <a:latin typeface="Cambria" charset="0"/>
                <a:cs typeface="Cambria" charset="0"/>
              </a:rPr>
              <a:t>elf64_t</a:t>
            </a:r>
            <a:r>
              <a:rPr lang="zh-CN" altLang="en-US" sz="1400" b="0">
                <a:latin typeface="Cambria" charset="0"/>
                <a:cs typeface="Cambria" charset="0"/>
              </a:rPr>
              <a:t>数据结构对</a:t>
            </a:r>
            <a:r>
              <a:rPr lang="en-US" altLang="zh-CN" sz="1400" b="0">
                <a:latin typeface="Cambria" charset="0"/>
                <a:cs typeface="Cambria" charset="0"/>
              </a:rPr>
              <a:t>64</a:t>
            </a:r>
            <a:r>
              <a:rPr lang="zh-CN" altLang="en-US" sz="1400" b="0">
                <a:latin typeface="Cambria" charset="0"/>
                <a:cs typeface="Cambria" charset="0"/>
              </a:rPr>
              <a:t>位的</a:t>
            </a:r>
            <a:r>
              <a:rPr lang="en-US" altLang="zh-CN" sz="1400" b="0">
                <a:latin typeface="Cambria" charset="0"/>
                <a:cs typeface="Cambria" charset="0"/>
              </a:rPr>
              <a:t>ELF</a:t>
            </a:r>
            <a:r>
              <a:rPr lang="zh-CN" altLang="en-US" sz="1400" b="0">
                <a:latin typeface="Cambria" charset="0"/>
                <a:cs typeface="Cambria" charset="0"/>
              </a:rPr>
              <a:t>文件结构进行封装，同时，为区分</a:t>
            </a:r>
            <a:r>
              <a:rPr lang="en-US" altLang="zh-CN" sz="1400" b="0">
                <a:latin typeface="Cambria" charset="0"/>
                <a:cs typeface="Cambria" charset="0"/>
              </a:rPr>
              <a:t>elf</a:t>
            </a:r>
            <a:r>
              <a:rPr lang="zh-CN" altLang="en-US" sz="1400" b="0">
                <a:latin typeface="Cambria" charset="0"/>
                <a:cs typeface="Cambria" charset="0"/>
              </a:rPr>
              <a:t>文件各部分信息，包括缓存区、</a:t>
            </a:r>
            <a:r>
              <a:rPr lang="en-US" altLang="zh-CN" sz="1400" b="0">
                <a:latin typeface="Cambria" charset="0"/>
                <a:cs typeface="Cambria" charset="0"/>
              </a:rPr>
              <a:t>text</a:t>
            </a:r>
            <a:r>
              <a:rPr lang="zh-CN" altLang="en-US" sz="1400" b="0">
                <a:latin typeface="Cambria" charset="0"/>
                <a:cs typeface="Cambria" charset="0"/>
              </a:rPr>
              <a:t>代码段、</a:t>
            </a:r>
            <a:r>
              <a:rPr lang="en-US" altLang="zh-CN" sz="1400" b="0">
                <a:latin typeface="Cambria" charset="0"/>
                <a:cs typeface="Cambria" charset="0"/>
              </a:rPr>
              <a:t>data</a:t>
            </a:r>
            <a:r>
              <a:rPr lang="zh-CN" altLang="en-US" sz="1400" b="0">
                <a:latin typeface="Cambria" charset="0"/>
                <a:cs typeface="Cambria" charset="0"/>
              </a:rPr>
              <a:t>数据段、</a:t>
            </a:r>
            <a:r>
              <a:rPr lang="en-US" altLang="zh-CN" sz="1400" b="0">
                <a:latin typeface="Cambria" charset="0"/>
                <a:cs typeface="Cambria" charset="0"/>
              </a:rPr>
              <a:t>rodata</a:t>
            </a:r>
            <a:r>
              <a:rPr lang="zh-CN" altLang="en-US" sz="1400" b="0">
                <a:latin typeface="Cambria" charset="0"/>
                <a:cs typeface="Cambria" charset="0"/>
              </a:rPr>
              <a:t>段等，将文件载入内存后进行封装，并通过指针移动来查找不同的段区。</a:t>
            </a:r>
            <a:endParaRPr lang="zh-CN" altLang="en-US" sz="1400" b="0">
              <a:latin typeface="Cambria" charset="0"/>
              <a:cs typeface="Cambria" charset="0"/>
            </a:endParaRPr>
          </a:p>
        </p:txBody>
      </p:sp>
      <p:sp>
        <p:nvSpPr>
          <p:cNvPr id="6" name="文本框 5"/>
          <p:cNvSpPr txBox="1"/>
          <p:nvPr/>
        </p:nvSpPr>
        <p:spPr>
          <a:xfrm>
            <a:off x="3595370" y="2065020"/>
            <a:ext cx="2760345" cy="2891790"/>
          </a:xfrm>
          <a:prstGeom prst="rect">
            <a:avLst/>
          </a:prstGeom>
          <a:noFill/>
        </p:spPr>
        <p:txBody>
          <a:bodyPr wrap="square" rtlCol="0" anchor="t">
            <a:spAutoFit/>
          </a:bodyPr>
          <a:p>
            <a:r>
              <a:rPr lang="zh-CN" altLang="en-US" sz="1400"/>
              <a:t>typedef struct _elf64{</a:t>
            </a:r>
            <a:endParaRPr lang="zh-CN" altLang="en-US" sz="1400"/>
          </a:p>
          <a:p>
            <a:r>
              <a:rPr lang="zh-CN" altLang="en-US" sz="1400"/>
              <a:t>    mem_t bytes; </a:t>
            </a:r>
            <a:endParaRPr lang="zh-CN" altLang="en-US" sz="1400"/>
          </a:p>
          <a:p>
            <a:r>
              <a:rPr lang="zh-CN" altLang="en-US" sz="1400"/>
              <a:t>    struct stat *stat; </a:t>
            </a:r>
            <a:endParaRPr lang="zh-CN" altLang="en-US" sz="1400"/>
          </a:p>
          <a:p>
            <a:r>
              <a:rPr lang="zh-CN" altLang="en-US" sz="1400"/>
              <a:t>    Elf64_Ehdr * ehdr;</a:t>
            </a:r>
            <a:endParaRPr lang="zh-CN" altLang="en-US" sz="1400"/>
          </a:p>
          <a:p>
            <a:r>
              <a:rPr lang="zh-CN" altLang="en-US" sz="1400"/>
              <a:t>    Elf64_Shdr * shdr_vec; </a:t>
            </a:r>
            <a:endParaRPr lang="zh-CN" altLang="en-US" sz="1400"/>
          </a:p>
          <a:p>
            <a:r>
              <a:rPr lang="zh-CN" altLang="en-US" sz="1400"/>
              <a:t>    Elf64_Shdr * shstrtab_shdr; </a:t>
            </a:r>
            <a:endParaRPr lang="zh-CN" altLang="en-US" sz="1400"/>
          </a:p>
          <a:p>
            <a:r>
              <a:rPr lang="zh-CN" altLang="en-US" sz="1400"/>
              <a:t>    Elf64_Shdr * strtab_shdr; </a:t>
            </a:r>
            <a:endParaRPr lang="zh-CN" altLang="en-US" sz="1400"/>
          </a:p>
          <a:p>
            <a:r>
              <a:rPr lang="zh-CN" altLang="en-US" sz="1400"/>
              <a:t>    Elf64_Shdr * dynstr_shdr; </a:t>
            </a:r>
            <a:endParaRPr lang="zh-CN" altLang="en-US" sz="1400"/>
          </a:p>
          <a:p>
            <a:r>
              <a:rPr lang="zh-CN" altLang="en-US" sz="1400"/>
              <a:t>    Elf64_Shdr * sym_shdr; </a:t>
            </a:r>
            <a:endParaRPr lang="zh-CN" altLang="en-US" sz="1400"/>
          </a:p>
          <a:p>
            <a:r>
              <a:rPr lang="zh-CN" altLang="en-US" sz="1400"/>
              <a:t>    Elf64_Shdr * dyn_sym_shdr; </a:t>
            </a:r>
            <a:endParaRPr lang="zh-CN" altLang="en-US" sz="1400"/>
          </a:p>
          <a:p>
            <a:r>
              <a:rPr lang="zh-CN" altLang="en-US" sz="1400"/>
              <a:t>    Elf64_Shdr * text_shdr; </a:t>
            </a:r>
            <a:endParaRPr lang="zh-CN" altLang="en-US" sz="1400"/>
          </a:p>
          <a:p>
            <a:r>
              <a:rPr lang="zh-CN" altLang="en-US" sz="1400"/>
              <a:t>    Elf64_Shdr * dynamic_shdr; </a:t>
            </a:r>
            <a:endParaRPr lang="zh-CN" altLang="en-US" sz="1400"/>
          </a:p>
          <a:p>
            <a:r>
              <a:rPr lang="zh-CN" altLang="en-US" sz="1400"/>
              <a:t>    Elf64_Shdr ** rel_shdr_vec;</a:t>
            </a:r>
            <a:endParaRPr lang="zh-CN" altLang="en-US" sz="1400"/>
          </a:p>
        </p:txBody>
      </p:sp>
      <p:sp>
        <p:nvSpPr>
          <p:cNvPr id="8" name="文本框 7"/>
          <p:cNvSpPr txBox="1"/>
          <p:nvPr/>
        </p:nvSpPr>
        <p:spPr>
          <a:xfrm>
            <a:off x="890905" y="2065020"/>
            <a:ext cx="2540000" cy="953135"/>
          </a:xfrm>
          <a:prstGeom prst="rect">
            <a:avLst/>
          </a:prstGeom>
          <a:noFill/>
        </p:spPr>
        <p:txBody>
          <a:bodyPr wrap="square" rtlCol="0" anchor="t">
            <a:spAutoFit/>
          </a:bodyPr>
          <a:p>
            <a:r>
              <a:rPr lang="zh-CN" altLang="en-US" sz="1400"/>
              <a:t>typedef struct _memory{</a:t>
            </a:r>
            <a:endParaRPr lang="zh-CN" altLang="en-US" sz="1400"/>
          </a:p>
          <a:p>
            <a:r>
              <a:rPr lang="zh-CN" altLang="en-US" sz="1400"/>
              <a:t>    char * ptr;</a:t>
            </a:r>
            <a:endParaRPr lang="zh-CN" altLang="en-US" sz="1400"/>
          </a:p>
          <a:p>
            <a:r>
              <a:rPr lang="zh-CN" altLang="en-US" sz="1400"/>
              <a:t>    int len;</a:t>
            </a:r>
            <a:endParaRPr lang="zh-CN" altLang="en-US" sz="1400"/>
          </a:p>
          <a:p>
            <a:r>
              <a:rPr lang="zh-CN" altLang="en-US" sz="1400"/>
              <a:t>} mem_t;</a:t>
            </a:r>
            <a:endParaRPr lang="zh-CN" altLang="en-US" sz="1400"/>
          </a:p>
        </p:txBody>
      </p:sp>
      <p:sp>
        <p:nvSpPr>
          <p:cNvPr id="10" name="同心圆 53"/>
          <p:cNvSpPr/>
          <p:nvPr/>
        </p:nvSpPr>
        <p:spPr>
          <a:xfrm>
            <a:off x="8963582" y="3657928"/>
            <a:ext cx="2474449" cy="2474449"/>
          </a:xfrm>
          <a:prstGeom prst="ellipse">
            <a:avLst/>
          </a:prstGeom>
          <a:solidFill>
            <a:srgbClr val="FFFFFF"/>
          </a:solidFill>
          <a:ln w="76200" cap="flat" cmpd="sng" algn="ctr">
            <a:noFill/>
            <a:prstDash val="solid"/>
            <a:miter lim="800000"/>
          </a:ln>
          <a:effectLst>
            <a:outerShdw blurRad="177800" dist="63500" dir="2700000" algn="tl" rotWithShape="0">
              <a:prstClr val="black">
                <a:alpha val="20000"/>
              </a:prstClr>
            </a:outerShdw>
          </a:effectLst>
        </p:spPr>
        <p:txBody>
          <a:bodyPr rot="0" spcFirstLastPara="0" vertOverflow="overflow" horzOverflow="overflow" vert="horz" wrap="square" lIns="91440" tIns="45720" rIns="91440" bIns="45720" numCol="1" spcCol="0" rtlCol="0" fromWordArt="0" anchor="ctr" anchorCtr="0" forceAA="0" compatLnSpc="1">
            <a:noAutofit/>
          </a:bodyPr>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Segoe UI Semilight"/>
              <a:ea typeface="微软雅黑 Light"/>
              <a:cs typeface="+mn-cs"/>
            </a:endParaRPr>
          </a:p>
        </p:txBody>
      </p:sp>
      <p:pic>
        <p:nvPicPr>
          <p:cNvPr id="20" name="图形 19"/>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a:off x="9720508" y="4414616"/>
            <a:ext cx="960595" cy="960595"/>
          </a:xfrm>
          <a:prstGeom prst="rect">
            <a:avLst/>
          </a:prstGeom>
        </p:spPr>
      </p:pic>
      <p:sp>
        <p:nvSpPr>
          <p:cNvPr id="14" name="同心圆 53"/>
          <p:cNvSpPr/>
          <p:nvPr/>
        </p:nvSpPr>
        <p:spPr>
          <a:xfrm>
            <a:off x="481722" y="3514418"/>
            <a:ext cx="2474449" cy="2474449"/>
          </a:xfrm>
          <a:prstGeom prst="ellipse">
            <a:avLst/>
          </a:prstGeom>
          <a:solidFill>
            <a:srgbClr val="FFFFFF"/>
          </a:solidFill>
          <a:ln w="76200" cap="flat" cmpd="sng" algn="ctr">
            <a:noFill/>
            <a:prstDash val="solid"/>
            <a:miter lim="800000"/>
          </a:ln>
          <a:effectLst>
            <a:outerShdw blurRad="177800" dist="63500" dir="2700000" algn="tl" rotWithShape="0">
              <a:prstClr val="black">
                <a:alpha val="20000"/>
              </a:prstClr>
            </a:outerShdw>
          </a:effectLst>
        </p:spPr>
        <p:txBody>
          <a:bodyPr rot="0" spcFirstLastPara="0" vertOverflow="overflow" horzOverflow="overflow" vert="horz" wrap="square" lIns="91440" tIns="45720" rIns="91440" bIns="45720" numCol="1" spcCol="0" rtlCol="0" fromWordArt="0" anchor="ctr" anchorCtr="0" forceAA="0" compatLnSpc="1">
            <a:noAutofit/>
          </a:bodyPr>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Segoe UI Semilight"/>
              <a:ea typeface="微软雅黑 Light"/>
              <a:cs typeface="+mn-cs"/>
            </a:endParaRPr>
          </a:p>
        </p:txBody>
      </p:sp>
      <p:pic>
        <p:nvPicPr>
          <p:cNvPr id="16" name="图形 18"/>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74947" y="4307523"/>
            <a:ext cx="887995" cy="887995"/>
          </a:xfrm>
          <a:prstGeom prst="rect">
            <a:avLst/>
          </a:prstGeom>
        </p:spPr>
      </p:pic>
      <p:sp>
        <p:nvSpPr>
          <p:cNvPr id="17" name="文本框 16"/>
          <p:cNvSpPr txBox="1"/>
          <p:nvPr/>
        </p:nvSpPr>
        <p:spPr>
          <a:xfrm>
            <a:off x="6521450" y="2076450"/>
            <a:ext cx="3415030" cy="2738120"/>
          </a:xfrm>
          <a:prstGeom prst="rect">
            <a:avLst/>
          </a:prstGeom>
          <a:noFill/>
        </p:spPr>
        <p:txBody>
          <a:bodyPr wrap="square" rtlCol="0">
            <a:spAutoFit/>
          </a:bodyPr>
          <a:p>
            <a:pPr algn="l"/>
            <a:r>
              <a:rPr lang="en-US" altLang="zh-CN" sz="1400">
                <a:sym typeface="+mn-ea"/>
              </a:rPr>
              <a:t>    </a:t>
            </a:r>
            <a:r>
              <a:rPr lang="zh-CN" altLang="en-US" sz="1400">
                <a:sym typeface="+mn-ea"/>
              </a:rPr>
              <a:t>int rel_shdr_vec_len; </a:t>
            </a:r>
            <a:endParaRPr lang="zh-CN" altLang="en-US" sz="1400"/>
          </a:p>
          <a:p>
            <a:pPr algn="l"/>
            <a:r>
              <a:rPr lang="zh-CN" altLang="en-US" sz="1400">
                <a:sym typeface="+mn-ea"/>
              </a:rPr>
              <a:t>    mem_t text; </a:t>
            </a:r>
            <a:endParaRPr lang="zh-CN" altLang="en-US" sz="1400"/>
          </a:p>
          <a:p>
            <a:pPr algn="l"/>
            <a:r>
              <a:rPr lang="zh-CN" altLang="en-US" sz="1400">
                <a:sym typeface="+mn-ea"/>
              </a:rPr>
              <a:t>    mem_t data;</a:t>
            </a:r>
            <a:endParaRPr lang="zh-CN" altLang="en-US" sz="1400"/>
          </a:p>
          <a:p>
            <a:pPr algn="l"/>
            <a:r>
              <a:rPr lang="zh-CN" altLang="en-US" sz="1400">
                <a:sym typeface="+mn-ea"/>
              </a:rPr>
              <a:t>    mem_t rodata; </a:t>
            </a:r>
            <a:endParaRPr lang="zh-CN" altLang="en-US" sz="1400"/>
          </a:p>
          <a:p>
            <a:pPr algn="l"/>
            <a:r>
              <a:rPr lang="zh-CN" altLang="en-US" sz="1400">
                <a:sym typeface="+mn-ea"/>
              </a:rPr>
              <a:t>    Elf64_Sym * sym_vec; </a:t>
            </a:r>
            <a:endParaRPr lang="zh-CN" altLang="en-US" sz="1400"/>
          </a:p>
          <a:p>
            <a:pPr algn="l"/>
            <a:r>
              <a:rPr lang="zh-CN" altLang="en-US" sz="1400">
                <a:sym typeface="+mn-ea"/>
              </a:rPr>
              <a:t>    Elf64_Sym * dyn_sym_vec; </a:t>
            </a:r>
            <a:endParaRPr lang="zh-CN" altLang="en-US" sz="1400"/>
          </a:p>
          <a:p>
            <a:pPr algn="l"/>
            <a:r>
              <a:rPr lang="zh-CN" altLang="en-US" sz="1400">
                <a:sym typeface="+mn-ea"/>
              </a:rPr>
              <a:t>    mem_t shstrtab; </a:t>
            </a:r>
            <a:endParaRPr lang="zh-CN" altLang="en-US" sz="1400"/>
          </a:p>
          <a:p>
            <a:pPr algn="l"/>
            <a:r>
              <a:rPr lang="zh-CN" altLang="en-US" sz="1400">
                <a:sym typeface="+mn-ea"/>
              </a:rPr>
              <a:t>    mem_t strtab; </a:t>
            </a:r>
            <a:endParaRPr lang="zh-CN" altLang="en-US" sz="1400"/>
          </a:p>
          <a:p>
            <a:pPr algn="l"/>
            <a:r>
              <a:rPr lang="zh-CN" altLang="en-US" sz="1400">
                <a:sym typeface="+mn-ea"/>
              </a:rPr>
              <a:t>    mem_t dynstr; </a:t>
            </a:r>
            <a:endParaRPr lang="zh-CN" altLang="en-US" sz="1400"/>
          </a:p>
          <a:p>
            <a:pPr algn="l"/>
            <a:r>
              <a:rPr lang="zh-CN" altLang="en-US" sz="1400">
                <a:sym typeface="+mn-ea"/>
              </a:rPr>
              <a:t>    Elf64_Phdr * phdr; </a:t>
            </a:r>
            <a:endParaRPr lang="zh-CN" altLang="en-US" sz="1400"/>
          </a:p>
          <a:p>
            <a:pPr algn="l"/>
            <a:r>
              <a:rPr lang="zh-CN" altLang="en-US" sz="1400">
                <a:sym typeface="+mn-ea"/>
              </a:rPr>
              <a:t>} elf64_t;</a:t>
            </a:r>
            <a:endParaRPr lang="zh-CN" altLang="en-US"/>
          </a:p>
          <a:p>
            <a:endParaRPr lang="zh-CN" alt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p:cNvSpPr txBox="1"/>
          <p:nvPr/>
        </p:nvSpPr>
        <p:spPr>
          <a:xfrm>
            <a:off x="747395" y="241935"/>
            <a:ext cx="4048125" cy="521970"/>
          </a:xfrm>
          <a:prstGeom prst="rect">
            <a:avLst/>
          </a:prstGeom>
          <a:noFill/>
        </p:spPr>
        <p:txBody>
          <a:bodyPr wrap="square" rtlCol="0">
            <a:spAutoFit/>
          </a:bodyPr>
          <a:lstStyle/>
          <a:p>
            <a:r>
              <a:rPr lang="zh-CN" altLang="en-US" sz="2800" b="1" spc="100" dirty="0">
                <a:solidFill>
                  <a:schemeClr val="accent1"/>
                </a:solidFill>
                <a:latin typeface="微软雅黑" panose="020B0503020204020204" pitchFamily="34" charset="-122"/>
                <a:ea typeface="微软雅黑" panose="020B0503020204020204" pitchFamily="34" charset="-122"/>
              </a:rPr>
              <a:t>第四部分 系统功能实现</a:t>
            </a:r>
            <a:endParaRPr lang="zh-CN" altLang="en-US" sz="2800" b="1" spc="100" dirty="0">
              <a:solidFill>
                <a:schemeClr val="accent1"/>
              </a:solidFill>
              <a:latin typeface="微软雅黑" panose="020B0503020204020204" pitchFamily="34" charset="-122"/>
              <a:ea typeface="微软雅黑" panose="020B0503020204020204" pitchFamily="34" charset="-122"/>
            </a:endParaRPr>
          </a:p>
        </p:txBody>
      </p:sp>
      <p:sp>
        <p:nvSpPr>
          <p:cNvPr id="2" name="灯片编号占位符 1"/>
          <p:cNvSpPr>
            <a:spLocks noGrp="1"/>
          </p:cNvSpPr>
          <p:nvPr>
            <p:ph type="sldNum" sz="quarter" idx="4"/>
          </p:nvPr>
        </p:nvSpPr>
        <p:spPr/>
        <p:txBody>
          <a:bodyPr/>
          <a:lstStyle/>
          <a:p>
            <a:fld id="{48F10FC4-DD5C-4C24-B849-D8A0B2DC9874}" type="slidenum">
              <a:rPr lang="zh-CN" altLang="en-US" smtClean="0"/>
            </a:fld>
            <a:endParaRPr lang="zh-CN" altLang="en-US"/>
          </a:p>
        </p:txBody>
      </p:sp>
      <p:sp>
        <p:nvSpPr>
          <p:cNvPr id="3" name="文本框 2"/>
          <p:cNvSpPr txBox="1"/>
          <p:nvPr/>
        </p:nvSpPr>
        <p:spPr>
          <a:xfrm>
            <a:off x="932815" y="763905"/>
            <a:ext cx="9458960" cy="1383665"/>
          </a:xfrm>
          <a:prstGeom prst="rect">
            <a:avLst/>
          </a:prstGeom>
          <a:noFill/>
          <a:ln w="9525">
            <a:noFill/>
          </a:ln>
        </p:spPr>
        <p:txBody>
          <a:bodyPr wrap="square">
            <a:spAutoFit/>
          </a:bodyPr>
          <a:p>
            <a:pPr marL="0" indent="0" algn="l">
              <a:lnSpc>
                <a:spcPct val="150000"/>
              </a:lnSpc>
            </a:pPr>
            <a:r>
              <a:rPr lang="en-US" altLang="zh-CN" sz="1400" b="0">
                <a:solidFill>
                  <a:srgbClr val="000000"/>
                </a:solidFill>
                <a:latin typeface="宋体" charset="0"/>
                <a:cs typeface="宋体" charset="0"/>
              </a:rPr>
              <a:t>        </a:t>
            </a:r>
            <a:r>
              <a:rPr lang="zh-CN" altLang="en-US" sz="1400" b="0">
                <a:solidFill>
                  <a:srgbClr val="000000"/>
                </a:solidFill>
                <a:latin typeface="宋体" charset="0"/>
                <a:cs typeface="宋体" charset="0"/>
              </a:rPr>
              <a:t>解析</a:t>
            </a:r>
            <a:r>
              <a:rPr lang="en-US" altLang="zh-CN" sz="1400" b="0">
                <a:solidFill>
                  <a:srgbClr val="000000"/>
                </a:solidFill>
                <a:latin typeface="宋体" charset="0"/>
                <a:cs typeface="宋体" charset="0"/>
              </a:rPr>
              <a:t>elf</a:t>
            </a:r>
            <a:r>
              <a:rPr lang="zh-CN" altLang="en-US" sz="1400" b="0">
                <a:solidFill>
                  <a:srgbClr val="000000"/>
                </a:solidFill>
                <a:latin typeface="宋体" charset="0"/>
                <a:cs typeface="宋体" charset="0"/>
              </a:rPr>
              <a:t>文件整体流程：用户输入解析参数和待解析文件，输入处理模块对参数进行校验，检验到不合法参数则提示用户重新输入。参数检验完毕后，由参数解析模块对用户输入参数进行解析，并根据不同的参数去调用不同的解析逻辑。地址检索模块将用户输入的待解析elf文件读取到内存，指针偏移到对应的位置后，由文件解析模块来创建结构体并读取信息进行填充，填充完毕后进行打印输出。</a:t>
            </a:r>
            <a:endParaRPr lang="zh-CN" altLang="en-US" sz="1400" b="0">
              <a:solidFill>
                <a:srgbClr val="000000"/>
              </a:solidFill>
              <a:latin typeface="宋体" charset="0"/>
              <a:cs typeface="宋体" charset="0"/>
            </a:endParaRPr>
          </a:p>
        </p:txBody>
      </p:sp>
      <p:pic>
        <p:nvPicPr>
          <p:cNvPr id="38" name="图片 38"/>
          <p:cNvPicPr>
            <a:picLocks noChangeAspect="1"/>
          </p:cNvPicPr>
          <p:nvPr/>
        </p:nvPicPr>
        <p:blipFill>
          <a:blip r:embed="rId1"/>
          <a:stretch>
            <a:fillRect/>
          </a:stretch>
        </p:blipFill>
        <p:spPr>
          <a:xfrm>
            <a:off x="1859915" y="2306955"/>
            <a:ext cx="3957955" cy="3928745"/>
          </a:xfrm>
          <a:prstGeom prst="rect">
            <a:avLst/>
          </a:prstGeom>
        </p:spPr>
      </p:pic>
      <p:sp>
        <p:nvSpPr>
          <p:cNvPr id="4" name="同心圆 53"/>
          <p:cNvSpPr/>
          <p:nvPr/>
        </p:nvSpPr>
        <p:spPr>
          <a:xfrm>
            <a:off x="8073947" y="2848303"/>
            <a:ext cx="2474449" cy="2474449"/>
          </a:xfrm>
          <a:prstGeom prst="ellipse">
            <a:avLst/>
          </a:prstGeom>
          <a:solidFill>
            <a:srgbClr val="FFFFFF"/>
          </a:solidFill>
          <a:ln w="76200" cap="flat" cmpd="sng" algn="ctr">
            <a:noFill/>
            <a:prstDash val="solid"/>
            <a:miter lim="800000"/>
          </a:ln>
          <a:effectLst>
            <a:outerShdw blurRad="177800" dist="63500" dir="2700000" algn="tl" rotWithShape="0">
              <a:prstClr val="black">
                <a:alpha val="20000"/>
              </a:prstClr>
            </a:outerShdw>
          </a:effectLst>
        </p:spPr>
        <p:txBody>
          <a:bodyPr rot="0" spcFirstLastPara="0" vertOverflow="overflow" horzOverflow="overflow" vert="horz" wrap="square" lIns="91440" tIns="45720" rIns="91440" bIns="45720" numCol="1" spcCol="0" rtlCol="0" fromWordArt="0" anchor="ctr" anchorCtr="0" forceAA="0" compatLnSpc="1">
            <a:noAutofit/>
          </a:bodyPr>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Segoe UI Semilight"/>
              <a:ea typeface="微软雅黑 Light"/>
              <a:cs typeface="+mn-cs"/>
            </a:endParaRPr>
          </a:p>
        </p:txBody>
      </p:sp>
      <p:pic>
        <p:nvPicPr>
          <p:cNvPr id="5" name="图形 19"/>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830873" y="3604991"/>
            <a:ext cx="960595" cy="96059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p:cNvSpPr txBox="1"/>
          <p:nvPr/>
        </p:nvSpPr>
        <p:spPr>
          <a:xfrm>
            <a:off x="747395" y="241935"/>
            <a:ext cx="4048125" cy="521970"/>
          </a:xfrm>
          <a:prstGeom prst="rect">
            <a:avLst/>
          </a:prstGeom>
          <a:noFill/>
        </p:spPr>
        <p:txBody>
          <a:bodyPr wrap="square" rtlCol="0">
            <a:spAutoFit/>
          </a:bodyPr>
          <a:lstStyle/>
          <a:p>
            <a:r>
              <a:rPr lang="zh-CN" altLang="en-US" sz="2800" b="1" spc="100" dirty="0">
                <a:solidFill>
                  <a:schemeClr val="accent1"/>
                </a:solidFill>
                <a:latin typeface="微软雅黑" panose="020B0503020204020204" pitchFamily="34" charset="-122"/>
                <a:ea typeface="微软雅黑" panose="020B0503020204020204" pitchFamily="34" charset="-122"/>
              </a:rPr>
              <a:t>第四部分 系统功能实现</a:t>
            </a:r>
            <a:endParaRPr lang="zh-CN" altLang="en-US" sz="2800" b="1" spc="100" dirty="0">
              <a:solidFill>
                <a:schemeClr val="accent1"/>
              </a:solidFill>
              <a:latin typeface="微软雅黑" panose="020B0503020204020204" pitchFamily="34" charset="-122"/>
              <a:ea typeface="微软雅黑" panose="020B0503020204020204" pitchFamily="34" charset="-122"/>
            </a:endParaRPr>
          </a:p>
        </p:txBody>
      </p:sp>
      <p:sp>
        <p:nvSpPr>
          <p:cNvPr id="2" name="灯片编号占位符 1"/>
          <p:cNvSpPr>
            <a:spLocks noGrp="1"/>
          </p:cNvSpPr>
          <p:nvPr>
            <p:ph type="sldNum" sz="quarter" idx="4"/>
          </p:nvPr>
        </p:nvSpPr>
        <p:spPr/>
        <p:txBody>
          <a:bodyPr/>
          <a:lstStyle/>
          <a:p>
            <a:fld id="{48F10FC4-DD5C-4C24-B849-D8A0B2DC9874}" type="slidenum">
              <a:rPr lang="zh-CN" altLang="en-US" smtClean="0"/>
            </a:fld>
            <a:endParaRPr lang="zh-CN" altLang="en-US"/>
          </a:p>
        </p:txBody>
      </p:sp>
      <p:sp>
        <p:nvSpPr>
          <p:cNvPr id="3" name="文本框 2"/>
          <p:cNvSpPr txBox="1"/>
          <p:nvPr/>
        </p:nvSpPr>
        <p:spPr>
          <a:xfrm>
            <a:off x="932815" y="1083310"/>
            <a:ext cx="9458960" cy="414020"/>
          </a:xfrm>
          <a:prstGeom prst="rect">
            <a:avLst/>
          </a:prstGeom>
          <a:noFill/>
          <a:ln w="9525">
            <a:noFill/>
          </a:ln>
        </p:spPr>
        <p:txBody>
          <a:bodyPr wrap="square">
            <a:spAutoFit/>
          </a:bodyPr>
          <a:p>
            <a:pPr marL="0" indent="0" algn="l">
              <a:lnSpc>
                <a:spcPct val="150000"/>
              </a:lnSpc>
            </a:pPr>
            <a:r>
              <a:rPr lang="en-US" altLang="zh-CN" sz="1400" b="0">
                <a:solidFill>
                  <a:srgbClr val="000000"/>
                </a:solidFill>
                <a:latin typeface="宋体" charset="0"/>
                <a:cs typeface="宋体" charset="0"/>
              </a:rPr>
              <a:t>       </a:t>
            </a:r>
            <a:r>
              <a:rPr lang="zh-CN" altLang="en-US" sz="1400" b="0">
                <a:solidFill>
                  <a:srgbClr val="000000"/>
                </a:solidFill>
                <a:latin typeface="宋体" charset="0"/>
                <a:cs typeface="宋体" charset="0"/>
              </a:rPr>
              <a:t>参数解析流程可以循环地对多个参数进行解析，并根据不同的参数生成不同的指令，参数解析流程图如图：</a:t>
            </a:r>
            <a:endParaRPr lang="zh-CN" altLang="en-US" sz="1400" b="0">
              <a:solidFill>
                <a:srgbClr val="000000"/>
              </a:solidFill>
              <a:latin typeface="宋体" charset="0"/>
              <a:cs typeface="宋体" charset="0"/>
            </a:endParaRPr>
          </a:p>
        </p:txBody>
      </p:sp>
      <p:sp>
        <p:nvSpPr>
          <p:cNvPr id="4" name="同心圆 53"/>
          <p:cNvSpPr/>
          <p:nvPr/>
        </p:nvSpPr>
        <p:spPr>
          <a:xfrm>
            <a:off x="7720887" y="3452823"/>
            <a:ext cx="2474449" cy="2474449"/>
          </a:xfrm>
          <a:prstGeom prst="ellipse">
            <a:avLst/>
          </a:prstGeom>
          <a:solidFill>
            <a:srgbClr val="FFFFFF"/>
          </a:solidFill>
          <a:ln w="76200" cap="flat" cmpd="sng" algn="ctr">
            <a:noFill/>
            <a:prstDash val="solid"/>
            <a:miter lim="800000"/>
          </a:ln>
          <a:effectLst>
            <a:outerShdw blurRad="177800" dist="63500" dir="2700000" algn="tl" rotWithShape="0">
              <a:prstClr val="black">
                <a:alpha val="20000"/>
              </a:prstClr>
            </a:outerShdw>
          </a:effectLst>
        </p:spPr>
        <p:txBody>
          <a:bodyPr rot="0" spcFirstLastPara="0" vertOverflow="overflow" horzOverflow="overflow" vert="horz" wrap="square" lIns="91440" tIns="45720" rIns="91440" bIns="45720" numCol="1" spcCol="0" rtlCol="0" fromWordArt="0" anchor="ctr" anchorCtr="0" forceAA="0" compatLnSpc="1">
            <a:noAutofit/>
          </a:bodyPr>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Segoe UI Semilight"/>
              <a:ea typeface="微软雅黑 Light"/>
              <a:cs typeface="+mn-cs"/>
            </a:endParaRPr>
          </a:p>
        </p:txBody>
      </p:sp>
      <p:pic>
        <p:nvPicPr>
          <p:cNvPr id="5" name="图形 19"/>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a:off x="8477813" y="4209511"/>
            <a:ext cx="960595" cy="960595"/>
          </a:xfrm>
          <a:prstGeom prst="rect">
            <a:avLst/>
          </a:prstGeom>
        </p:spPr>
      </p:pic>
      <p:pic>
        <p:nvPicPr>
          <p:cNvPr id="37" name="图片 37"/>
          <p:cNvPicPr>
            <a:picLocks noChangeAspect="1"/>
          </p:cNvPicPr>
          <p:nvPr/>
        </p:nvPicPr>
        <p:blipFill>
          <a:blip r:embed="rId3"/>
          <a:stretch>
            <a:fillRect/>
          </a:stretch>
        </p:blipFill>
        <p:spPr>
          <a:xfrm>
            <a:off x="1838325" y="1896745"/>
            <a:ext cx="3992880" cy="4377690"/>
          </a:xfrm>
          <a:prstGeom prst="rect">
            <a:avLst/>
          </a:prstGeom>
        </p:spPr>
      </p:pic>
      <p:sp>
        <p:nvSpPr>
          <p:cNvPr id="6" name="文本框 5"/>
          <p:cNvSpPr txBox="1"/>
          <p:nvPr/>
        </p:nvSpPr>
        <p:spPr>
          <a:xfrm>
            <a:off x="1252855" y="763905"/>
            <a:ext cx="1405890" cy="337185"/>
          </a:xfrm>
          <a:prstGeom prst="rect">
            <a:avLst/>
          </a:prstGeom>
          <a:noFill/>
        </p:spPr>
        <p:txBody>
          <a:bodyPr wrap="none" rtlCol="0">
            <a:spAutoFit/>
          </a:bodyPr>
          <a:p>
            <a:r>
              <a:rPr lang="zh-CN" altLang="en-US" sz="1600" b="1">
                <a:solidFill>
                  <a:schemeClr val="accent1"/>
                </a:solidFill>
              </a:rPr>
              <a:t>参数解析流程</a:t>
            </a:r>
            <a:endParaRPr lang="zh-CN" altLang="en-US" sz="1600" b="1">
              <a:solidFill>
                <a:schemeClr val="accent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p:cNvSpPr txBox="1"/>
          <p:nvPr/>
        </p:nvSpPr>
        <p:spPr>
          <a:xfrm>
            <a:off x="747395" y="241935"/>
            <a:ext cx="4048125" cy="521970"/>
          </a:xfrm>
          <a:prstGeom prst="rect">
            <a:avLst/>
          </a:prstGeom>
          <a:noFill/>
        </p:spPr>
        <p:txBody>
          <a:bodyPr wrap="square" rtlCol="0">
            <a:spAutoFit/>
          </a:bodyPr>
          <a:lstStyle/>
          <a:p>
            <a:r>
              <a:rPr lang="zh-CN" altLang="en-US" sz="2800" b="1" spc="100" dirty="0">
                <a:solidFill>
                  <a:schemeClr val="accent1"/>
                </a:solidFill>
                <a:latin typeface="微软雅黑" panose="020B0503020204020204" pitchFamily="34" charset="-122"/>
                <a:ea typeface="微软雅黑" panose="020B0503020204020204" pitchFamily="34" charset="-122"/>
              </a:rPr>
              <a:t>第四部分 系统功能实现</a:t>
            </a:r>
            <a:endParaRPr lang="zh-CN" altLang="en-US" sz="2800" b="1" spc="100" dirty="0">
              <a:solidFill>
                <a:schemeClr val="accent1"/>
              </a:solidFill>
              <a:latin typeface="微软雅黑" panose="020B0503020204020204" pitchFamily="34" charset="-122"/>
              <a:ea typeface="微软雅黑" panose="020B0503020204020204" pitchFamily="34" charset="-122"/>
            </a:endParaRPr>
          </a:p>
        </p:txBody>
      </p:sp>
      <p:sp>
        <p:nvSpPr>
          <p:cNvPr id="2" name="灯片编号占位符 1"/>
          <p:cNvSpPr>
            <a:spLocks noGrp="1"/>
          </p:cNvSpPr>
          <p:nvPr>
            <p:ph type="sldNum" sz="quarter" idx="4"/>
          </p:nvPr>
        </p:nvSpPr>
        <p:spPr/>
        <p:txBody>
          <a:bodyPr/>
          <a:lstStyle/>
          <a:p>
            <a:fld id="{48F10FC4-DD5C-4C24-B849-D8A0B2DC9874}" type="slidenum">
              <a:rPr lang="zh-CN" altLang="en-US" smtClean="0"/>
            </a:fld>
            <a:endParaRPr lang="zh-CN" altLang="en-US"/>
          </a:p>
        </p:txBody>
      </p:sp>
      <p:sp>
        <p:nvSpPr>
          <p:cNvPr id="3" name="文本框 2"/>
          <p:cNvSpPr txBox="1"/>
          <p:nvPr/>
        </p:nvSpPr>
        <p:spPr>
          <a:xfrm>
            <a:off x="944245" y="763905"/>
            <a:ext cx="9458960" cy="414020"/>
          </a:xfrm>
          <a:prstGeom prst="rect">
            <a:avLst/>
          </a:prstGeom>
          <a:noFill/>
          <a:ln w="9525">
            <a:noFill/>
          </a:ln>
        </p:spPr>
        <p:txBody>
          <a:bodyPr wrap="square">
            <a:spAutoFit/>
          </a:bodyPr>
          <a:p>
            <a:pPr marL="0" indent="0" algn="l">
              <a:lnSpc>
                <a:spcPct val="150000"/>
              </a:lnSpc>
            </a:pPr>
            <a:r>
              <a:rPr lang="en-US" altLang="zh-CN" sz="1400" b="0">
                <a:solidFill>
                  <a:srgbClr val="000000"/>
                </a:solidFill>
                <a:latin typeface="宋体" charset="0"/>
                <a:cs typeface="宋体" charset="0"/>
              </a:rPr>
              <a:t>       </a:t>
            </a:r>
            <a:endParaRPr lang="zh-CN" altLang="en-US" sz="1400" b="0">
              <a:solidFill>
                <a:srgbClr val="000000"/>
              </a:solidFill>
              <a:latin typeface="宋体" charset="0"/>
              <a:cs typeface="宋体" charset="0"/>
            </a:endParaRPr>
          </a:p>
        </p:txBody>
      </p:sp>
      <p:pic>
        <p:nvPicPr>
          <p:cNvPr id="5" name="图形 19"/>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a:off x="10986698" y="5053426"/>
            <a:ext cx="960595" cy="960595"/>
          </a:xfrm>
          <a:prstGeom prst="rect">
            <a:avLst/>
          </a:prstGeom>
        </p:spPr>
      </p:pic>
      <p:sp>
        <p:nvSpPr>
          <p:cNvPr id="6" name="文本框 5"/>
          <p:cNvSpPr txBox="1"/>
          <p:nvPr/>
        </p:nvSpPr>
        <p:spPr>
          <a:xfrm>
            <a:off x="629285" y="1139825"/>
            <a:ext cx="4648835" cy="1383665"/>
          </a:xfrm>
          <a:prstGeom prst="rect">
            <a:avLst/>
          </a:prstGeom>
          <a:noFill/>
        </p:spPr>
        <p:txBody>
          <a:bodyPr wrap="square" rtlCol="0" anchor="t">
            <a:spAutoFit/>
          </a:bodyPr>
          <a:p>
            <a:pPr>
              <a:lnSpc>
                <a:spcPct val="150000"/>
              </a:lnSpc>
            </a:pPr>
            <a:r>
              <a:rPr lang="en-US" altLang="zh-CN" sz="1400"/>
              <a:t>    ELF头的解析主要是对ELF结构体中的成员进行解析，其中魔数、偏移地址、大小等信息可以直接读取到，另一些需要根据&lt;elf.h&gt;头文件的宏定义进行映射，如类别、版本、数据格式、标志位等。如下图所示。</a:t>
            </a:r>
            <a:endParaRPr lang="en-US" altLang="zh-CN" sz="1400"/>
          </a:p>
        </p:txBody>
      </p:sp>
      <p:sp>
        <p:nvSpPr>
          <p:cNvPr id="8" name="文本框 7"/>
          <p:cNvSpPr txBox="1"/>
          <p:nvPr/>
        </p:nvSpPr>
        <p:spPr>
          <a:xfrm>
            <a:off x="1013460" y="802640"/>
            <a:ext cx="1280160" cy="337185"/>
          </a:xfrm>
          <a:prstGeom prst="rect">
            <a:avLst/>
          </a:prstGeom>
          <a:noFill/>
        </p:spPr>
        <p:txBody>
          <a:bodyPr wrap="none" rtlCol="0">
            <a:spAutoFit/>
          </a:bodyPr>
          <a:p>
            <a:pPr algn="l"/>
            <a:r>
              <a:rPr lang="en-US" altLang="zh-CN" sz="1600" b="1">
                <a:solidFill>
                  <a:schemeClr val="accent1"/>
                </a:solidFill>
              </a:rPr>
              <a:t>1.ELF头解析</a:t>
            </a:r>
            <a:endParaRPr lang="en-US" altLang="zh-CN" sz="1600" b="1">
              <a:solidFill>
                <a:schemeClr val="accent1"/>
              </a:solidFill>
            </a:endParaRPr>
          </a:p>
        </p:txBody>
      </p:sp>
      <p:sp>
        <p:nvSpPr>
          <p:cNvPr id="11" name="文本框 10"/>
          <p:cNvSpPr txBox="1"/>
          <p:nvPr/>
        </p:nvSpPr>
        <p:spPr>
          <a:xfrm>
            <a:off x="5896610" y="763905"/>
            <a:ext cx="1610360" cy="337185"/>
          </a:xfrm>
          <a:prstGeom prst="rect">
            <a:avLst/>
          </a:prstGeom>
          <a:noFill/>
        </p:spPr>
        <p:txBody>
          <a:bodyPr wrap="none" rtlCol="0">
            <a:spAutoFit/>
          </a:bodyPr>
          <a:p>
            <a:pPr algn="l"/>
            <a:r>
              <a:rPr lang="en-US" altLang="zh-CN" sz="1600" b="1">
                <a:solidFill>
                  <a:schemeClr val="accent1"/>
                </a:solidFill>
              </a:rPr>
              <a:t>2.节组信息解析</a:t>
            </a:r>
            <a:endParaRPr lang="en-US" altLang="zh-CN" sz="1600" b="1">
              <a:solidFill>
                <a:schemeClr val="accent1"/>
              </a:solidFill>
            </a:endParaRPr>
          </a:p>
        </p:txBody>
      </p:sp>
      <p:sp>
        <p:nvSpPr>
          <p:cNvPr id="12" name="文本框 11"/>
          <p:cNvSpPr txBox="1"/>
          <p:nvPr/>
        </p:nvSpPr>
        <p:spPr>
          <a:xfrm>
            <a:off x="5828030" y="1101090"/>
            <a:ext cx="4575175" cy="1383665"/>
          </a:xfrm>
          <a:prstGeom prst="rect">
            <a:avLst/>
          </a:prstGeom>
          <a:noFill/>
        </p:spPr>
        <p:txBody>
          <a:bodyPr wrap="square" rtlCol="0" anchor="t">
            <a:spAutoFit/>
          </a:bodyPr>
          <a:p>
            <a:pPr>
              <a:lnSpc>
                <a:spcPct val="150000"/>
              </a:lnSpc>
            </a:pPr>
            <a:r>
              <a:rPr lang="zh-CN" altLang="en-US" sz="1400"/>
              <a:t>节组在节区头中记录，所以在获取节组信息在的时候，首先遍历节区头，寻找目标文件中是否包含节组信息。若不包含，则输出提示信息，找对应节区信息后，按照节区详细信息的格式输出节组信息</a:t>
            </a:r>
            <a:r>
              <a:rPr lang="en-US" altLang="zh-CN" sz="1400"/>
              <a:t>.</a:t>
            </a:r>
            <a:endParaRPr lang="en-US" altLang="zh-CN" sz="1400"/>
          </a:p>
        </p:txBody>
      </p:sp>
      <p:pic>
        <p:nvPicPr>
          <p:cNvPr id="4" name="图片 3"/>
          <p:cNvPicPr>
            <a:picLocks noChangeAspect="1"/>
          </p:cNvPicPr>
          <p:nvPr/>
        </p:nvPicPr>
        <p:blipFill>
          <a:blip r:embed="rId3"/>
          <a:stretch>
            <a:fillRect/>
          </a:stretch>
        </p:blipFill>
        <p:spPr>
          <a:xfrm>
            <a:off x="1209675" y="2523490"/>
            <a:ext cx="1974215" cy="4104005"/>
          </a:xfrm>
          <a:prstGeom prst="rect">
            <a:avLst/>
          </a:prstGeom>
        </p:spPr>
      </p:pic>
      <p:pic>
        <p:nvPicPr>
          <p:cNvPr id="10" name="图片 9"/>
          <p:cNvPicPr>
            <a:picLocks noChangeAspect="1"/>
          </p:cNvPicPr>
          <p:nvPr/>
        </p:nvPicPr>
        <p:blipFill>
          <a:blip r:embed="rId4"/>
          <a:stretch>
            <a:fillRect/>
          </a:stretch>
        </p:blipFill>
        <p:spPr>
          <a:xfrm>
            <a:off x="5964555" y="2535555"/>
            <a:ext cx="2617470" cy="382778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p:cNvSpPr txBox="1"/>
          <p:nvPr/>
        </p:nvSpPr>
        <p:spPr>
          <a:xfrm>
            <a:off x="747395" y="241935"/>
            <a:ext cx="4048125" cy="521970"/>
          </a:xfrm>
          <a:prstGeom prst="rect">
            <a:avLst/>
          </a:prstGeom>
          <a:noFill/>
        </p:spPr>
        <p:txBody>
          <a:bodyPr wrap="square" rtlCol="0">
            <a:spAutoFit/>
          </a:bodyPr>
          <a:lstStyle/>
          <a:p>
            <a:r>
              <a:rPr lang="zh-CN" altLang="en-US" sz="2800" b="1" spc="100" dirty="0">
                <a:solidFill>
                  <a:schemeClr val="accent1"/>
                </a:solidFill>
                <a:latin typeface="微软雅黑" panose="020B0503020204020204" pitchFamily="34" charset="-122"/>
                <a:ea typeface="微软雅黑" panose="020B0503020204020204" pitchFamily="34" charset="-122"/>
              </a:rPr>
              <a:t>第四部分 系统功能实现</a:t>
            </a:r>
            <a:endParaRPr lang="zh-CN" altLang="en-US" sz="2800" b="1" spc="100" dirty="0">
              <a:solidFill>
                <a:schemeClr val="accent1"/>
              </a:solidFill>
              <a:latin typeface="微软雅黑" panose="020B0503020204020204" pitchFamily="34" charset="-122"/>
              <a:ea typeface="微软雅黑" panose="020B0503020204020204" pitchFamily="34" charset="-122"/>
            </a:endParaRPr>
          </a:p>
        </p:txBody>
      </p:sp>
      <p:sp>
        <p:nvSpPr>
          <p:cNvPr id="2" name="灯片编号占位符 1"/>
          <p:cNvSpPr>
            <a:spLocks noGrp="1"/>
          </p:cNvSpPr>
          <p:nvPr>
            <p:ph type="sldNum" sz="quarter" idx="4"/>
          </p:nvPr>
        </p:nvSpPr>
        <p:spPr/>
        <p:txBody>
          <a:bodyPr/>
          <a:lstStyle/>
          <a:p>
            <a:fld id="{48F10FC4-DD5C-4C24-B849-D8A0B2DC9874}" type="slidenum">
              <a:rPr lang="zh-CN" altLang="en-US" smtClean="0"/>
            </a:fld>
            <a:endParaRPr lang="zh-CN" altLang="en-US"/>
          </a:p>
        </p:txBody>
      </p:sp>
      <p:sp>
        <p:nvSpPr>
          <p:cNvPr id="3" name="文本框 2"/>
          <p:cNvSpPr txBox="1"/>
          <p:nvPr/>
        </p:nvSpPr>
        <p:spPr>
          <a:xfrm>
            <a:off x="944245" y="763905"/>
            <a:ext cx="9458960" cy="414020"/>
          </a:xfrm>
          <a:prstGeom prst="rect">
            <a:avLst/>
          </a:prstGeom>
          <a:noFill/>
          <a:ln w="9525">
            <a:noFill/>
          </a:ln>
        </p:spPr>
        <p:txBody>
          <a:bodyPr wrap="square">
            <a:spAutoFit/>
          </a:bodyPr>
          <a:p>
            <a:pPr marL="0" indent="0" algn="l">
              <a:lnSpc>
                <a:spcPct val="150000"/>
              </a:lnSpc>
            </a:pPr>
            <a:r>
              <a:rPr lang="en-US" altLang="zh-CN" sz="1400" b="0">
                <a:solidFill>
                  <a:srgbClr val="000000"/>
                </a:solidFill>
                <a:latin typeface="宋体" charset="0"/>
                <a:cs typeface="宋体" charset="0"/>
              </a:rPr>
              <a:t>       </a:t>
            </a:r>
            <a:endParaRPr lang="zh-CN" altLang="en-US" sz="1400" b="0">
              <a:solidFill>
                <a:srgbClr val="000000"/>
              </a:solidFill>
              <a:latin typeface="宋体" charset="0"/>
              <a:cs typeface="宋体" charset="0"/>
            </a:endParaRPr>
          </a:p>
        </p:txBody>
      </p:sp>
      <p:pic>
        <p:nvPicPr>
          <p:cNvPr id="5" name="图形 19"/>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a:off x="10986698" y="5053426"/>
            <a:ext cx="960595" cy="960595"/>
          </a:xfrm>
          <a:prstGeom prst="rect">
            <a:avLst/>
          </a:prstGeom>
        </p:spPr>
      </p:pic>
      <p:sp>
        <p:nvSpPr>
          <p:cNvPr id="6" name="文本框 5"/>
          <p:cNvSpPr txBox="1"/>
          <p:nvPr/>
        </p:nvSpPr>
        <p:spPr>
          <a:xfrm>
            <a:off x="629285" y="1139825"/>
            <a:ext cx="4648835" cy="1060450"/>
          </a:xfrm>
          <a:prstGeom prst="rect">
            <a:avLst/>
          </a:prstGeom>
          <a:noFill/>
        </p:spPr>
        <p:txBody>
          <a:bodyPr wrap="square" rtlCol="0" anchor="t">
            <a:spAutoFit/>
          </a:bodyPr>
          <a:p>
            <a:pPr>
              <a:lnSpc>
                <a:spcPct val="150000"/>
              </a:lnSpc>
            </a:pPr>
            <a:r>
              <a:rPr lang="en-US" altLang="zh-CN" sz="1400"/>
              <a:t>    程序头的解析方式与ELF头类似，对程序头的成员进行解析，其中程序头中可能包含多个段的信息，段中有多个节，所以需要遍历读取所有段和节的信息。</a:t>
            </a:r>
            <a:endParaRPr lang="en-US" altLang="zh-CN" sz="1400"/>
          </a:p>
        </p:txBody>
      </p:sp>
      <p:sp>
        <p:nvSpPr>
          <p:cNvPr id="8" name="文本框 7"/>
          <p:cNvSpPr txBox="1"/>
          <p:nvPr/>
        </p:nvSpPr>
        <p:spPr>
          <a:xfrm>
            <a:off x="1013460" y="802640"/>
            <a:ext cx="1406525" cy="337185"/>
          </a:xfrm>
          <a:prstGeom prst="rect">
            <a:avLst/>
          </a:prstGeom>
          <a:noFill/>
        </p:spPr>
        <p:txBody>
          <a:bodyPr wrap="none" rtlCol="0">
            <a:spAutoFit/>
          </a:bodyPr>
          <a:p>
            <a:pPr algn="l"/>
            <a:r>
              <a:rPr lang="en-US" altLang="zh-CN" sz="1600" b="1">
                <a:solidFill>
                  <a:schemeClr val="accent1"/>
                </a:solidFill>
              </a:rPr>
              <a:t>3.程序头解析</a:t>
            </a:r>
            <a:endParaRPr lang="en-US" altLang="zh-CN" sz="1600" b="1">
              <a:solidFill>
                <a:schemeClr val="accent1"/>
              </a:solidFill>
            </a:endParaRPr>
          </a:p>
        </p:txBody>
      </p:sp>
      <p:sp>
        <p:nvSpPr>
          <p:cNvPr id="11" name="文本框 10"/>
          <p:cNvSpPr txBox="1"/>
          <p:nvPr/>
        </p:nvSpPr>
        <p:spPr>
          <a:xfrm>
            <a:off x="5896610" y="763905"/>
            <a:ext cx="1406525" cy="337185"/>
          </a:xfrm>
          <a:prstGeom prst="rect">
            <a:avLst/>
          </a:prstGeom>
          <a:noFill/>
        </p:spPr>
        <p:txBody>
          <a:bodyPr wrap="none" rtlCol="0">
            <a:spAutoFit/>
          </a:bodyPr>
          <a:p>
            <a:pPr algn="l"/>
            <a:r>
              <a:rPr lang="en-US" altLang="zh-CN" sz="1600" b="1">
                <a:solidFill>
                  <a:schemeClr val="accent1"/>
                </a:solidFill>
              </a:rPr>
              <a:t>4.节区头解析</a:t>
            </a:r>
            <a:endParaRPr lang="en-US" altLang="zh-CN" sz="1600" b="1">
              <a:solidFill>
                <a:schemeClr val="accent1"/>
              </a:solidFill>
            </a:endParaRPr>
          </a:p>
        </p:txBody>
      </p:sp>
      <p:sp>
        <p:nvSpPr>
          <p:cNvPr id="12" name="文本框 11"/>
          <p:cNvSpPr txBox="1"/>
          <p:nvPr/>
        </p:nvSpPr>
        <p:spPr>
          <a:xfrm>
            <a:off x="5828030" y="1101090"/>
            <a:ext cx="4575175" cy="414020"/>
          </a:xfrm>
          <a:prstGeom prst="rect">
            <a:avLst/>
          </a:prstGeom>
          <a:noFill/>
        </p:spPr>
        <p:txBody>
          <a:bodyPr wrap="square" rtlCol="0" anchor="t">
            <a:spAutoFit/>
          </a:bodyPr>
          <a:p>
            <a:pPr>
              <a:lnSpc>
                <a:spcPct val="150000"/>
              </a:lnSpc>
            </a:pPr>
            <a:r>
              <a:rPr sz="1400"/>
              <a:t>节区头解析与ELF头解析类似，流程图如下：</a:t>
            </a:r>
            <a:endParaRPr sz="1400"/>
          </a:p>
        </p:txBody>
      </p:sp>
      <p:pic>
        <p:nvPicPr>
          <p:cNvPr id="7" name="图片 6"/>
          <p:cNvPicPr>
            <a:picLocks noChangeAspect="1"/>
          </p:cNvPicPr>
          <p:nvPr/>
        </p:nvPicPr>
        <p:blipFill>
          <a:blip r:embed="rId3"/>
          <a:stretch>
            <a:fillRect/>
          </a:stretch>
        </p:blipFill>
        <p:spPr>
          <a:xfrm>
            <a:off x="1013460" y="2200910"/>
            <a:ext cx="2419350" cy="4257675"/>
          </a:xfrm>
          <a:prstGeom prst="rect">
            <a:avLst/>
          </a:prstGeom>
        </p:spPr>
      </p:pic>
      <p:pic>
        <p:nvPicPr>
          <p:cNvPr id="9" name="图片 8"/>
          <p:cNvPicPr>
            <a:picLocks noChangeAspect="1"/>
          </p:cNvPicPr>
          <p:nvPr/>
        </p:nvPicPr>
        <p:blipFill>
          <a:blip r:embed="rId4"/>
          <a:stretch>
            <a:fillRect/>
          </a:stretch>
        </p:blipFill>
        <p:spPr>
          <a:xfrm>
            <a:off x="5998845" y="1730375"/>
            <a:ext cx="3638550" cy="411480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p:cNvSpPr txBox="1"/>
          <p:nvPr/>
        </p:nvSpPr>
        <p:spPr>
          <a:xfrm>
            <a:off x="747395" y="241935"/>
            <a:ext cx="4048125" cy="521970"/>
          </a:xfrm>
          <a:prstGeom prst="rect">
            <a:avLst/>
          </a:prstGeom>
          <a:noFill/>
        </p:spPr>
        <p:txBody>
          <a:bodyPr wrap="square" rtlCol="0">
            <a:spAutoFit/>
          </a:bodyPr>
          <a:lstStyle/>
          <a:p>
            <a:r>
              <a:rPr lang="zh-CN" altLang="en-US" sz="2800" b="1" spc="100" dirty="0">
                <a:solidFill>
                  <a:schemeClr val="accent1"/>
                </a:solidFill>
                <a:latin typeface="微软雅黑" panose="020B0503020204020204" pitchFamily="34" charset="-122"/>
                <a:ea typeface="微软雅黑" panose="020B0503020204020204" pitchFamily="34" charset="-122"/>
              </a:rPr>
              <a:t>第四部分 系统功能实现</a:t>
            </a:r>
            <a:endParaRPr lang="zh-CN" altLang="en-US" sz="2800" b="1" spc="100" dirty="0">
              <a:solidFill>
                <a:schemeClr val="accent1"/>
              </a:solidFill>
              <a:latin typeface="微软雅黑" panose="020B0503020204020204" pitchFamily="34" charset="-122"/>
              <a:ea typeface="微软雅黑" panose="020B0503020204020204" pitchFamily="34" charset="-122"/>
            </a:endParaRPr>
          </a:p>
        </p:txBody>
      </p:sp>
      <p:sp>
        <p:nvSpPr>
          <p:cNvPr id="2" name="灯片编号占位符 1"/>
          <p:cNvSpPr>
            <a:spLocks noGrp="1"/>
          </p:cNvSpPr>
          <p:nvPr>
            <p:ph type="sldNum" sz="quarter" idx="4"/>
          </p:nvPr>
        </p:nvSpPr>
        <p:spPr/>
        <p:txBody>
          <a:bodyPr/>
          <a:lstStyle/>
          <a:p>
            <a:fld id="{48F10FC4-DD5C-4C24-B849-D8A0B2DC9874}" type="slidenum">
              <a:rPr lang="zh-CN" altLang="en-US" smtClean="0"/>
            </a:fld>
            <a:endParaRPr lang="zh-CN" altLang="en-US"/>
          </a:p>
        </p:txBody>
      </p:sp>
      <p:sp>
        <p:nvSpPr>
          <p:cNvPr id="3" name="文本框 2"/>
          <p:cNvSpPr txBox="1"/>
          <p:nvPr/>
        </p:nvSpPr>
        <p:spPr>
          <a:xfrm>
            <a:off x="944245" y="763905"/>
            <a:ext cx="9458960" cy="414020"/>
          </a:xfrm>
          <a:prstGeom prst="rect">
            <a:avLst/>
          </a:prstGeom>
          <a:noFill/>
          <a:ln w="9525">
            <a:noFill/>
          </a:ln>
        </p:spPr>
        <p:txBody>
          <a:bodyPr wrap="square">
            <a:spAutoFit/>
          </a:bodyPr>
          <a:p>
            <a:pPr marL="0" indent="0" algn="l">
              <a:lnSpc>
                <a:spcPct val="150000"/>
              </a:lnSpc>
            </a:pPr>
            <a:r>
              <a:rPr lang="en-US" altLang="zh-CN" sz="1400" b="0">
                <a:solidFill>
                  <a:srgbClr val="000000"/>
                </a:solidFill>
                <a:latin typeface="宋体" charset="0"/>
                <a:cs typeface="宋体" charset="0"/>
              </a:rPr>
              <a:t>       </a:t>
            </a:r>
            <a:endParaRPr lang="zh-CN" altLang="en-US" sz="1400" b="0">
              <a:solidFill>
                <a:srgbClr val="000000"/>
              </a:solidFill>
              <a:latin typeface="宋体" charset="0"/>
              <a:cs typeface="宋体" charset="0"/>
            </a:endParaRPr>
          </a:p>
        </p:txBody>
      </p:sp>
      <p:pic>
        <p:nvPicPr>
          <p:cNvPr id="5" name="图形 19"/>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a:off x="10986698" y="5053426"/>
            <a:ext cx="960595" cy="960595"/>
          </a:xfrm>
          <a:prstGeom prst="rect">
            <a:avLst/>
          </a:prstGeom>
        </p:spPr>
      </p:pic>
      <p:sp>
        <p:nvSpPr>
          <p:cNvPr id="6" name="文本框 5"/>
          <p:cNvSpPr txBox="1"/>
          <p:nvPr/>
        </p:nvSpPr>
        <p:spPr>
          <a:xfrm>
            <a:off x="629285" y="1139825"/>
            <a:ext cx="4648835" cy="1060450"/>
          </a:xfrm>
          <a:prstGeom prst="rect">
            <a:avLst/>
          </a:prstGeom>
          <a:noFill/>
        </p:spPr>
        <p:txBody>
          <a:bodyPr wrap="square" rtlCol="0" anchor="t">
            <a:spAutoFit/>
          </a:bodyPr>
          <a:p>
            <a:pPr>
              <a:lnSpc>
                <a:spcPct val="150000"/>
              </a:lnSpc>
            </a:pPr>
            <a:r>
              <a:rPr lang="en-US" altLang="zh-CN" sz="1400"/>
              <a:t>    </a:t>
            </a:r>
            <a:r>
              <a:rPr lang="zh-CN" altLang="en-US" sz="1400"/>
              <a:t>在本系统自定义的elf结构体中记录了重定位表的二级指针，根据这个二级指针可以定位重定位表的位置。从而遍历节区表项，打印相关信息。</a:t>
            </a:r>
            <a:endParaRPr lang="zh-CN" altLang="en-US" sz="1400"/>
          </a:p>
        </p:txBody>
      </p:sp>
      <p:pic>
        <p:nvPicPr>
          <p:cNvPr id="7" name="图片 6"/>
          <p:cNvPicPr>
            <a:picLocks noChangeAspect="1"/>
          </p:cNvPicPr>
          <p:nvPr/>
        </p:nvPicPr>
        <p:blipFill>
          <a:blip r:embed="rId3"/>
          <a:stretch>
            <a:fillRect/>
          </a:stretch>
        </p:blipFill>
        <p:spPr>
          <a:xfrm>
            <a:off x="1013460" y="2200275"/>
            <a:ext cx="3503930" cy="4093845"/>
          </a:xfrm>
          <a:prstGeom prst="rect">
            <a:avLst/>
          </a:prstGeom>
        </p:spPr>
      </p:pic>
      <p:sp>
        <p:nvSpPr>
          <p:cNvPr id="8" name="文本框 7"/>
          <p:cNvSpPr txBox="1"/>
          <p:nvPr/>
        </p:nvSpPr>
        <p:spPr>
          <a:xfrm>
            <a:off x="1013460" y="802640"/>
            <a:ext cx="1814195" cy="337185"/>
          </a:xfrm>
          <a:prstGeom prst="rect">
            <a:avLst/>
          </a:prstGeom>
          <a:noFill/>
        </p:spPr>
        <p:txBody>
          <a:bodyPr wrap="none" rtlCol="0">
            <a:spAutoFit/>
          </a:bodyPr>
          <a:p>
            <a:r>
              <a:rPr lang="en-US" altLang="zh-CN" sz="1600" b="1">
                <a:solidFill>
                  <a:schemeClr val="accent1"/>
                </a:solidFill>
              </a:rPr>
              <a:t>5.</a:t>
            </a:r>
            <a:r>
              <a:rPr lang="zh-CN" altLang="en-US" sz="1600" b="1">
                <a:solidFill>
                  <a:schemeClr val="accent1"/>
                </a:solidFill>
              </a:rPr>
              <a:t>可重定位段解析</a:t>
            </a:r>
            <a:endParaRPr lang="zh-CN" altLang="en-US" sz="1600" b="1">
              <a:solidFill>
                <a:schemeClr val="accent1"/>
              </a:solidFill>
            </a:endParaRPr>
          </a:p>
        </p:txBody>
      </p:sp>
      <p:sp>
        <p:nvSpPr>
          <p:cNvPr id="11" name="文本框 10"/>
          <p:cNvSpPr txBox="1"/>
          <p:nvPr/>
        </p:nvSpPr>
        <p:spPr>
          <a:xfrm>
            <a:off x="5896610" y="763905"/>
            <a:ext cx="1584960" cy="337185"/>
          </a:xfrm>
          <a:prstGeom prst="rect">
            <a:avLst/>
          </a:prstGeom>
          <a:noFill/>
        </p:spPr>
        <p:txBody>
          <a:bodyPr wrap="none" rtlCol="0">
            <a:spAutoFit/>
          </a:bodyPr>
          <a:p>
            <a:pPr algn="l"/>
            <a:r>
              <a:rPr lang="en-US" altLang="zh-CN" sz="1600" b="1">
                <a:solidFill>
                  <a:schemeClr val="accent1"/>
                </a:solidFill>
              </a:rPr>
              <a:t>6.</a:t>
            </a:r>
            <a:r>
              <a:rPr lang="zh-CN" altLang="en-US" sz="1600" b="1">
                <a:solidFill>
                  <a:schemeClr val="accent1"/>
                </a:solidFill>
              </a:rPr>
              <a:t>unwind段解析</a:t>
            </a:r>
            <a:endParaRPr lang="zh-CN" altLang="en-US" sz="1600" b="1">
              <a:solidFill>
                <a:schemeClr val="accent1"/>
              </a:solidFill>
            </a:endParaRPr>
          </a:p>
        </p:txBody>
      </p:sp>
      <p:sp>
        <p:nvSpPr>
          <p:cNvPr id="12" name="文本框 11"/>
          <p:cNvSpPr txBox="1"/>
          <p:nvPr/>
        </p:nvSpPr>
        <p:spPr>
          <a:xfrm>
            <a:off x="5828030" y="1101090"/>
            <a:ext cx="4575175" cy="1060450"/>
          </a:xfrm>
          <a:prstGeom prst="rect">
            <a:avLst/>
          </a:prstGeom>
          <a:noFill/>
        </p:spPr>
        <p:txBody>
          <a:bodyPr wrap="square" rtlCol="0" anchor="t">
            <a:spAutoFit/>
          </a:bodyPr>
          <a:p>
            <a:pPr>
              <a:lnSpc>
                <a:spcPct val="150000"/>
              </a:lnSpc>
            </a:pPr>
            <a:r>
              <a:rPr lang="zh-CN" altLang="en-US" sz="1400"/>
              <a:t>目前的ELF文件unwind段只支持IA-64的机器。因此，首先要识别机器类型，若不是IA-64机器，则输出提示信息，否则打印unwind段信息，如图4-13所示。</a:t>
            </a:r>
            <a:endParaRPr lang="zh-CN" altLang="en-US" sz="1400"/>
          </a:p>
        </p:txBody>
      </p:sp>
      <p:pic>
        <p:nvPicPr>
          <p:cNvPr id="13" name="图片 12"/>
          <p:cNvPicPr>
            <a:picLocks noChangeAspect="1"/>
          </p:cNvPicPr>
          <p:nvPr/>
        </p:nvPicPr>
        <p:blipFill>
          <a:blip r:embed="rId4"/>
          <a:stretch>
            <a:fillRect/>
          </a:stretch>
        </p:blipFill>
        <p:spPr>
          <a:xfrm>
            <a:off x="5927725" y="2200910"/>
            <a:ext cx="3405505" cy="381317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1"/>
          <p:cNvSpPr/>
          <p:nvPr/>
        </p:nvSpPr>
        <p:spPr>
          <a:xfrm>
            <a:off x="388427" y="0"/>
            <a:ext cx="4011561" cy="6858000"/>
          </a:xfrm>
          <a:prstGeom prst="roundRect">
            <a:avLst>
              <a:gd name="adj" fmla="val 0"/>
            </a:avLst>
          </a:prstGeom>
          <a:solidFill>
            <a:schemeClr val="accent1">
              <a:alpha val="10000"/>
            </a:schemeClr>
          </a:solidFill>
          <a:ln>
            <a:noFill/>
          </a:ln>
          <a:effectLst>
            <a:outerShdw blurRad="279400" sx="101000" sy="101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思源黑体 CN Light"/>
              <a:ea typeface="思源黑体 CN Light"/>
              <a:cs typeface="+mn-cs"/>
            </a:endParaRPr>
          </a:p>
        </p:txBody>
      </p:sp>
      <p:pic>
        <p:nvPicPr>
          <p:cNvPr id="16" name="图片 15"/>
          <p:cNvPicPr>
            <a:picLocks noChangeAspect="1"/>
          </p:cNvPicPr>
          <p:nvPr/>
        </p:nvPicPr>
        <p:blipFill>
          <a:blip r:embed="rId1">
            <a:extLst>
              <a:ext uri="{28A0092B-C50C-407E-A947-70E740481C1C}">
                <a14:useLocalDpi xmlns:a14="http://schemas.microsoft.com/office/drawing/2010/main" val="0"/>
              </a:ext>
            </a:extLst>
          </a:blip>
          <a:srcRect l="21836" r="37185"/>
          <a:stretch>
            <a:fillRect/>
          </a:stretch>
        </p:blipFill>
        <p:spPr>
          <a:xfrm>
            <a:off x="0" y="0"/>
            <a:ext cx="4215539" cy="6858000"/>
          </a:xfrm>
          <a:custGeom>
            <a:avLst/>
            <a:gdLst>
              <a:gd name="connsiteX0" fmla="*/ 0 w 4215539"/>
              <a:gd name="connsiteY0" fmla="*/ 0 h 6858000"/>
              <a:gd name="connsiteX1" fmla="*/ 4215539 w 4215539"/>
              <a:gd name="connsiteY1" fmla="*/ 0 h 6858000"/>
              <a:gd name="connsiteX2" fmla="*/ 4215539 w 4215539"/>
              <a:gd name="connsiteY2" fmla="*/ 6858000 h 6858000"/>
              <a:gd name="connsiteX3" fmla="*/ 0 w 421553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215539" h="6858000">
                <a:moveTo>
                  <a:pt x="0" y="0"/>
                </a:moveTo>
                <a:lnTo>
                  <a:pt x="4215539" y="0"/>
                </a:lnTo>
                <a:lnTo>
                  <a:pt x="4215539" y="6858000"/>
                </a:lnTo>
                <a:lnTo>
                  <a:pt x="0" y="6858000"/>
                </a:lnTo>
                <a:close/>
              </a:path>
            </a:pathLst>
          </a:custGeom>
        </p:spPr>
      </p:pic>
      <p:sp>
        <p:nvSpPr>
          <p:cNvPr id="19" name="圆角矩形 1"/>
          <p:cNvSpPr/>
          <p:nvPr/>
        </p:nvSpPr>
        <p:spPr>
          <a:xfrm>
            <a:off x="0" y="0"/>
            <a:ext cx="4215539" cy="6858000"/>
          </a:xfrm>
          <a:prstGeom prst="roundRect">
            <a:avLst>
              <a:gd name="adj" fmla="val 0"/>
            </a:avLst>
          </a:prstGeom>
          <a:solidFill>
            <a:schemeClr val="accent1">
              <a:alpha val="60000"/>
            </a:schemeClr>
          </a:solidFill>
          <a:ln>
            <a:noFill/>
          </a:ln>
          <a:effectLst>
            <a:outerShdw blurRad="279400" sx="101000" sy="101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思源黑体 CN Light"/>
              <a:ea typeface="思源黑体 CN Light"/>
              <a:cs typeface="+mn-cs"/>
            </a:endParaRPr>
          </a:p>
        </p:txBody>
      </p:sp>
      <p:sp>
        <p:nvSpPr>
          <p:cNvPr id="6" name="矩形 5"/>
          <p:cNvSpPr/>
          <p:nvPr/>
        </p:nvSpPr>
        <p:spPr>
          <a:xfrm>
            <a:off x="6096000" y="1443841"/>
            <a:ext cx="5205274" cy="483108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0" i="0" u="none" strike="noStrike" kern="0" cap="none" spc="30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rPr>
              <a:t>第一部分    目标和分工</a:t>
            </a:r>
            <a:endParaRPr kumimoji="0" lang="en-US" altLang="zh-CN" sz="2800" b="0" i="0" u="none" strike="noStrike" kern="0" cap="none" spc="30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2800" b="0" i="0" u="none" strike="noStrike" kern="0" cap="none" spc="30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0" i="0" u="none" strike="noStrike" kern="0" cap="none" spc="30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rPr>
              <a:t>第二部分    项目理论基础</a:t>
            </a:r>
            <a:endParaRPr kumimoji="0" lang="zh-CN" altLang="en-US" sz="2800" b="0" i="0" u="none" strike="noStrike" kern="0" cap="none" spc="30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2800" b="0" i="0" u="none" strike="noStrike" kern="0" cap="none" spc="30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0" i="0" u="none" strike="noStrike" kern="0" cap="none" spc="30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rPr>
              <a:t>第三部分    系统设计方案</a:t>
            </a:r>
            <a:endParaRPr kumimoji="0" lang="zh-CN" altLang="en-US" sz="2800" b="0" i="0" u="none" strike="noStrike" kern="0" cap="none" spc="30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2800" b="0" i="0" u="none" strike="noStrike" kern="0" cap="none" spc="30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0" i="0" u="none" strike="noStrike" kern="0" cap="none" spc="30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rPr>
              <a:t>第四部分    系统功能实现</a:t>
            </a:r>
            <a:endParaRPr kumimoji="0" lang="zh-CN" altLang="en-US" sz="2800" b="0" i="0" u="none" strike="noStrike" kern="0" cap="none" spc="30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2800" b="0" i="0" u="none" strike="noStrike" kern="0" cap="none" spc="30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0" i="0" u="none" strike="noStrike" kern="0" cap="none" spc="30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rPr>
              <a:t>第五部分    系统测试</a:t>
            </a:r>
            <a:endParaRPr kumimoji="0" lang="zh-CN" altLang="en-US" sz="2800" b="0" i="0" u="none" strike="noStrike" kern="0" cap="none" spc="30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800" b="0" i="0" u="none" strike="noStrike" kern="0" cap="none" spc="30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0" i="0" u="none" strike="noStrike" kern="0" cap="none" spc="30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rPr>
              <a:t>第六部分    总结和展望</a:t>
            </a:r>
            <a:endParaRPr kumimoji="0" lang="zh-CN" altLang="en-US" sz="2800" b="0" i="0" u="none" strike="noStrike" kern="0" cap="none" spc="30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endParaRPr>
          </a:p>
        </p:txBody>
      </p:sp>
      <p:cxnSp>
        <p:nvCxnSpPr>
          <p:cNvPr id="7" name="直接连接符 6"/>
          <p:cNvCxnSpPr/>
          <p:nvPr/>
        </p:nvCxnSpPr>
        <p:spPr>
          <a:xfrm>
            <a:off x="6152195" y="2043428"/>
            <a:ext cx="4631888" cy="0"/>
          </a:xfrm>
          <a:prstGeom prst="line">
            <a:avLst/>
          </a:prstGeom>
          <a:noFill/>
          <a:ln w="19050" cap="flat" cmpd="sng" algn="ctr">
            <a:solidFill>
              <a:sysClr val="window" lastClr="FFFFFF">
                <a:lumMod val="75000"/>
                <a:alpha val="50000"/>
              </a:sysClr>
            </a:solidFill>
            <a:prstDash val="solid"/>
            <a:miter lim="800000"/>
          </a:ln>
          <a:effectLst/>
        </p:spPr>
      </p:cxnSp>
      <p:cxnSp>
        <p:nvCxnSpPr>
          <p:cNvPr id="8" name="直接连接符 7"/>
          <p:cNvCxnSpPr/>
          <p:nvPr/>
        </p:nvCxnSpPr>
        <p:spPr>
          <a:xfrm>
            <a:off x="6152195" y="2889457"/>
            <a:ext cx="4631888" cy="0"/>
          </a:xfrm>
          <a:prstGeom prst="line">
            <a:avLst/>
          </a:prstGeom>
          <a:noFill/>
          <a:ln w="19050" cap="flat" cmpd="sng" algn="ctr">
            <a:solidFill>
              <a:sysClr val="window" lastClr="FFFFFF">
                <a:lumMod val="75000"/>
                <a:alpha val="50000"/>
              </a:sysClr>
            </a:solidFill>
            <a:prstDash val="solid"/>
            <a:miter lim="800000"/>
          </a:ln>
          <a:effectLst/>
        </p:spPr>
      </p:cxnSp>
      <p:cxnSp>
        <p:nvCxnSpPr>
          <p:cNvPr id="9" name="直接连接符 8"/>
          <p:cNvCxnSpPr/>
          <p:nvPr/>
        </p:nvCxnSpPr>
        <p:spPr>
          <a:xfrm>
            <a:off x="6152195" y="3793892"/>
            <a:ext cx="4631888" cy="0"/>
          </a:xfrm>
          <a:prstGeom prst="line">
            <a:avLst/>
          </a:prstGeom>
          <a:noFill/>
          <a:ln w="19050" cap="flat" cmpd="sng" algn="ctr">
            <a:solidFill>
              <a:sysClr val="window" lastClr="FFFFFF">
                <a:lumMod val="75000"/>
                <a:alpha val="50000"/>
              </a:sysClr>
            </a:solidFill>
            <a:prstDash val="solid"/>
            <a:miter lim="800000"/>
          </a:ln>
          <a:effectLst/>
        </p:spPr>
      </p:cxnSp>
      <p:cxnSp>
        <p:nvCxnSpPr>
          <p:cNvPr id="10" name="直接连接符 9"/>
          <p:cNvCxnSpPr/>
          <p:nvPr/>
        </p:nvCxnSpPr>
        <p:spPr>
          <a:xfrm>
            <a:off x="6152195" y="4637953"/>
            <a:ext cx="4495409" cy="0"/>
          </a:xfrm>
          <a:prstGeom prst="line">
            <a:avLst/>
          </a:prstGeom>
          <a:noFill/>
          <a:ln w="19050" cap="flat" cmpd="sng" algn="ctr">
            <a:solidFill>
              <a:sysClr val="window" lastClr="FFFFFF">
                <a:lumMod val="75000"/>
                <a:alpha val="50000"/>
              </a:sysClr>
            </a:solidFill>
            <a:prstDash val="solid"/>
            <a:miter lim="800000"/>
          </a:ln>
          <a:effectLst/>
        </p:spPr>
      </p:cxnSp>
      <p:cxnSp>
        <p:nvCxnSpPr>
          <p:cNvPr id="11" name="直接连接符 10"/>
          <p:cNvCxnSpPr/>
          <p:nvPr/>
        </p:nvCxnSpPr>
        <p:spPr>
          <a:xfrm>
            <a:off x="6152195" y="5482044"/>
            <a:ext cx="4631888" cy="0"/>
          </a:xfrm>
          <a:prstGeom prst="line">
            <a:avLst/>
          </a:prstGeom>
          <a:noFill/>
          <a:ln w="19050" cap="flat" cmpd="sng" algn="ctr">
            <a:solidFill>
              <a:sysClr val="window" lastClr="FFFFFF">
                <a:lumMod val="75000"/>
                <a:alpha val="50000"/>
              </a:sysClr>
            </a:solidFill>
            <a:prstDash val="solid"/>
            <a:miter lim="800000"/>
          </a:ln>
          <a:effectLst/>
        </p:spPr>
      </p:cxnSp>
      <p:grpSp>
        <p:nvGrpSpPr>
          <p:cNvPr id="108" name="组合 107"/>
          <p:cNvGrpSpPr/>
          <p:nvPr/>
        </p:nvGrpSpPr>
        <p:grpSpPr>
          <a:xfrm>
            <a:off x="1235075" y="2818465"/>
            <a:ext cx="1843088" cy="1221070"/>
            <a:chOff x="1185596" y="2806967"/>
            <a:chExt cx="1843088" cy="1221070"/>
          </a:xfrm>
        </p:grpSpPr>
        <p:sp>
          <p:nvSpPr>
            <p:cNvPr id="105" name="文本框 104"/>
            <p:cNvSpPr txBox="1"/>
            <p:nvPr/>
          </p:nvSpPr>
          <p:spPr>
            <a:xfrm>
              <a:off x="1185596" y="2806967"/>
              <a:ext cx="1843088" cy="1015663"/>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defRPr/>
              </a:pPr>
              <a:r>
                <a:rPr kumimoji="0" lang="zh-CN" altLang="en-US" sz="6000" b="0" i="0" u="none" strike="noStrike" kern="1200" cap="none" spc="0" normalizeH="0" baseline="0" noProof="0" dirty="0">
                  <a:ln>
                    <a:noFill/>
                  </a:ln>
                  <a:solidFill>
                    <a:prstClr val="white"/>
                  </a:solidFill>
                  <a:effectLst/>
                  <a:uLnTx/>
                  <a:uFillTx/>
                  <a:latin typeface="思源黑体 CN Bold" panose="020B0800000000000000" pitchFamily="34" charset="-122"/>
                  <a:ea typeface="思源黑体 CN Bold" panose="020B0800000000000000" pitchFamily="34" charset="-122"/>
                  <a:cs typeface="+mn-cs"/>
                </a:rPr>
                <a:t>目录</a:t>
              </a:r>
              <a:endParaRPr kumimoji="0" lang="zh-CN" altLang="en-US" sz="6000" b="0" i="0" u="none" strike="noStrike" kern="1200" cap="none" spc="0" normalizeH="0" baseline="0" noProof="0" dirty="0">
                <a:ln>
                  <a:noFill/>
                </a:ln>
                <a:solidFill>
                  <a:prstClr val="white"/>
                </a:solidFill>
                <a:effectLst/>
                <a:uLnTx/>
                <a:uFillTx/>
                <a:latin typeface="思源黑体 CN Bold" panose="020B0800000000000000" pitchFamily="34" charset="-122"/>
                <a:ea typeface="思源黑体 CN Bold" panose="020B0800000000000000" pitchFamily="34" charset="-122"/>
                <a:cs typeface="+mn-cs"/>
              </a:endParaRPr>
            </a:p>
          </p:txBody>
        </p:sp>
        <p:sp>
          <p:nvSpPr>
            <p:cNvPr id="106" name="文本框 105"/>
            <p:cNvSpPr txBox="1"/>
            <p:nvPr/>
          </p:nvSpPr>
          <p:spPr>
            <a:xfrm>
              <a:off x="1305170" y="3689483"/>
              <a:ext cx="1536282" cy="338554"/>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dirty="0">
                  <a:ln>
                    <a:noFill/>
                  </a:ln>
                  <a:solidFill>
                    <a:prstClr val="white"/>
                  </a:solidFill>
                  <a:effectLst/>
                  <a:uLnTx/>
                  <a:uFillTx/>
                  <a:latin typeface="思源黑体 CN Light" panose="020B0300000000000000" pitchFamily="34" charset="-122"/>
                  <a:ea typeface="思源黑体 CN Light" panose="020B0300000000000000" pitchFamily="34" charset="-122"/>
                  <a:cs typeface="+mn-cs"/>
                </a:rPr>
                <a:t>CONTENTS</a:t>
              </a:r>
              <a:endParaRPr kumimoji="0" lang="zh-CN" altLang="en-US" sz="1600" b="0" i="0" u="none" strike="noStrike" kern="1200" cap="none" spc="0" normalizeH="0" baseline="0" noProof="0" dirty="0">
                <a:ln>
                  <a:noFill/>
                </a:ln>
                <a:solidFill>
                  <a:prstClr val="white"/>
                </a:solidFill>
                <a:effectLst/>
                <a:uLnTx/>
                <a:uFillTx/>
                <a:latin typeface="思源黑体 CN Light" panose="020B0300000000000000" pitchFamily="34" charset="-122"/>
                <a:ea typeface="思源黑体 CN Light" panose="020B0300000000000000" pitchFamily="34" charset="-122"/>
                <a:cs typeface="+mn-cs"/>
              </a:endParaRPr>
            </a:p>
          </p:txBody>
        </p:sp>
      </p:grpSp>
      <p:cxnSp>
        <p:nvCxnSpPr>
          <p:cNvPr id="14" name="直接连接符 13"/>
          <p:cNvCxnSpPr/>
          <p:nvPr/>
        </p:nvCxnSpPr>
        <p:spPr>
          <a:xfrm flipV="1">
            <a:off x="2890500" y="2149889"/>
            <a:ext cx="844416" cy="63040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V="1">
            <a:off x="497050" y="4244942"/>
            <a:ext cx="569277" cy="42499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flipV="1">
            <a:off x="1038335" y="4065446"/>
            <a:ext cx="452566" cy="33786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flipV="1">
            <a:off x="2943108" y="2543622"/>
            <a:ext cx="452566" cy="33786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 name="直接连接符 1"/>
          <p:cNvCxnSpPr/>
          <p:nvPr/>
        </p:nvCxnSpPr>
        <p:spPr>
          <a:xfrm>
            <a:off x="6152195" y="6325959"/>
            <a:ext cx="4631888" cy="0"/>
          </a:xfrm>
          <a:prstGeom prst="line">
            <a:avLst/>
          </a:prstGeom>
          <a:noFill/>
          <a:ln w="19050" cap="flat" cmpd="sng" algn="ctr">
            <a:solidFill>
              <a:sysClr val="window" lastClr="FFFFFF">
                <a:lumMod val="75000"/>
                <a:alpha val="50000"/>
              </a:sysClr>
            </a:solidFill>
            <a:prstDash val="solid"/>
            <a:miter lim="800000"/>
          </a:ln>
          <a:effectLst/>
        </p:spPr>
      </p:cxn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p:cNvSpPr txBox="1"/>
          <p:nvPr/>
        </p:nvSpPr>
        <p:spPr>
          <a:xfrm>
            <a:off x="747395" y="241935"/>
            <a:ext cx="4048125" cy="521970"/>
          </a:xfrm>
          <a:prstGeom prst="rect">
            <a:avLst/>
          </a:prstGeom>
          <a:noFill/>
        </p:spPr>
        <p:txBody>
          <a:bodyPr wrap="square" rtlCol="0">
            <a:spAutoFit/>
          </a:bodyPr>
          <a:lstStyle/>
          <a:p>
            <a:r>
              <a:rPr lang="zh-CN" altLang="en-US" sz="2800" b="1" spc="100" dirty="0">
                <a:solidFill>
                  <a:schemeClr val="accent1"/>
                </a:solidFill>
                <a:latin typeface="微软雅黑" panose="020B0503020204020204" pitchFamily="34" charset="-122"/>
                <a:ea typeface="微软雅黑" panose="020B0503020204020204" pitchFamily="34" charset="-122"/>
              </a:rPr>
              <a:t>第四部分 系统功能实现</a:t>
            </a:r>
            <a:endParaRPr lang="zh-CN" altLang="en-US" sz="2800" b="1" spc="100" dirty="0">
              <a:solidFill>
                <a:schemeClr val="accent1"/>
              </a:solidFill>
              <a:latin typeface="微软雅黑" panose="020B0503020204020204" pitchFamily="34" charset="-122"/>
              <a:ea typeface="微软雅黑" panose="020B0503020204020204" pitchFamily="34" charset="-122"/>
            </a:endParaRPr>
          </a:p>
        </p:txBody>
      </p:sp>
      <p:sp>
        <p:nvSpPr>
          <p:cNvPr id="2" name="灯片编号占位符 1"/>
          <p:cNvSpPr>
            <a:spLocks noGrp="1"/>
          </p:cNvSpPr>
          <p:nvPr>
            <p:ph type="sldNum" sz="quarter" idx="4"/>
          </p:nvPr>
        </p:nvSpPr>
        <p:spPr/>
        <p:txBody>
          <a:bodyPr/>
          <a:lstStyle/>
          <a:p>
            <a:fld id="{48F10FC4-DD5C-4C24-B849-D8A0B2DC9874}" type="slidenum">
              <a:rPr lang="zh-CN" altLang="en-US" smtClean="0"/>
            </a:fld>
            <a:endParaRPr lang="zh-CN" altLang="en-US"/>
          </a:p>
        </p:txBody>
      </p:sp>
      <p:sp>
        <p:nvSpPr>
          <p:cNvPr id="3" name="文本框 2"/>
          <p:cNvSpPr txBox="1"/>
          <p:nvPr/>
        </p:nvSpPr>
        <p:spPr>
          <a:xfrm>
            <a:off x="944245" y="763905"/>
            <a:ext cx="9458960" cy="414020"/>
          </a:xfrm>
          <a:prstGeom prst="rect">
            <a:avLst/>
          </a:prstGeom>
          <a:noFill/>
          <a:ln w="9525">
            <a:noFill/>
          </a:ln>
        </p:spPr>
        <p:txBody>
          <a:bodyPr wrap="square">
            <a:spAutoFit/>
          </a:bodyPr>
          <a:p>
            <a:pPr marL="0" indent="0" algn="l">
              <a:lnSpc>
                <a:spcPct val="150000"/>
              </a:lnSpc>
            </a:pPr>
            <a:r>
              <a:rPr lang="en-US" altLang="zh-CN" sz="1400" b="0">
                <a:solidFill>
                  <a:srgbClr val="000000"/>
                </a:solidFill>
                <a:latin typeface="宋体" charset="0"/>
                <a:cs typeface="宋体" charset="0"/>
              </a:rPr>
              <a:t>       </a:t>
            </a:r>
            <a:endParaRPr lang="zh-CN" altLang="en-US" sz="1400" b="0">
              <a:solidFill>
                <a:srgbClr val="000000"/>
              </a:solidFill>
              <a:latin typeface="宋体" charset="0"/>
              <a:cs typeface="宋体" charset="0"/>
            </a:endParaRPr>
          </a:p>
        </p:txBody>
      </p:sp>
      <p:pic>
        <p:nvPicPr>
          <p:cNvPr id="5" name="图形 19"/>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a:off x="10986698" y="5053426"/>
            <a:ext cx="960595" cy="960595"/>
          </a:xfrm>
          <a:prstGeom prst="rect">
            <a:avLst/>
          </a:prstGeom>
        </p:spPr>
      </p:pic>
      <p:sp>
        <p:nvSpPr>
          <p:cNvPr id="6" name="文本框 5"/>
          <p:cNvSpPr txBox="1"/>
          <p:nvPr/>
        </p:nvSpPr>
        <p:spPr>
          <a:xfrm>
            <a:off x="629285" y="1139825"/>
            <a:ext cx="4648835" cy="1060450"/>
          </a:xfrm>
          <a:prstGeom prst="rect">
            <a:avLst/>
          </a:prstGeom>
          <a:noFill/>
        </p:spPr>
        <p:txBody>
          <a:bodyPr wrap="square" rtlCol="0" anchor="t">
            <a:spAutoFit/>
          </a:bodyPr>
          <a:p>
            <a:pPr>
              <a:lnSpc>
                <a:spcPct val="150000"/>
              </a:lnSpc>
            </a:pPr>
            <a:r>
              <a:rPr lang="en-US" sz="1400"/>
              <a:t>    </a:t>
            </a:r>
            <a:r>
              <a:rPr sz="1400"/>
              <a:t>以十六进制输出指定段。从elf结构体中获取指定段的指针，以16进制方式4字节对齐输出，同时在行末输出该行数据的char字符串，如图所示</a:t>
            </a:r>
            <a:r>
              <a:rPr lang="zh-CN" sz="1400"/>
              <a:t>：</a:t>
            </a:r>
            <a:endParaRPr lang="zh-CN" sz="1400"/>
          </a:p>
        </p:txBody>
      </p:sp>
      <p:sp>
        <p:nvSpPr>
          <p:cNvPr id="11" name="文本框 10"/>
          <p:cNvSpPr txBox="1"/>
          <p:nvPr/>
        </p:nvSpPr>
        <p:spPr>
          <a:xfrm>
            <a:off x="5828030" y="763905"/>
            <a:ext cx="1406525" cy="337185"/>
          </a:xfrm>
          <a:prstGeom prst="rect">
            <a:avLst/>
          </a:prstGeom>
          <a:noFill/>
        </p:spPr>
        <p:txBody>
          <a:bodyPr wrap="none" rtlCol="0">
            <a:spAutoFit/>
          </a:bodyPr>
          <a:p>
            <a:pPr algn="l"/>
            <a:r>
              <a:rPr lang="en-US" altLang="zh-CN" sz="1600" b="1">
                <a:solidFill>
                  <a:schemeClr val="accent1"/>
                </a:solidFill>
              </a:rPr>
              <a:t>8.</a:t>
            </a:r>
            <a:r>
              <a:rPr lang="zh-CN" altLang="en-US" sz="1600" b="1">
                <a:solidFill>
                  <a:schemeClr val="accent1"/>
                </a:solidFill>
              </a:rPr>
              <a:t>解析动态段</a:t>
            </a:r>
            <a:endParaRPr lang="zh-CN" altLang="en-US" sz="1600" b="1">
              <a:solidFill>
                <a:schemeClr val="accent1"/>
              </a:solidFill>
            </a:endParaRPr>
          </a:p>
        </p:txBody>
      </p:sp>
      <p:sp>
        <p:nvSpPr>
          <p:cNvPr id="12" name="文本框 11"/>
          <p:cNvSpPr txBox="1"/>
          <p:nvPr/>
        </p:nvSpPr>
        <p:spPr>
          <a:xfrm>
            <a:off x="5828030" y="1101090"/>
            <a:ext cx="4575175" cy="737235"/>
          </a:xfrm>
          <a:prstGeom prst="rect">
            <a:avLst/>
          </a:prstGeom>
          <a:noFill/>
        </p:spPr>
        <p:txBody>
          <a:bodyPr wrap="square" rtlCol="0" anchor="t">
            <a:spAutoFit/>
          </a:bodyPr>
          <a:p>
            <a:pPr>
              <a:lnSpc>
                <a:spcPct val="150000"/>
              </a:lnSpc>
            </a:pPr>
            <a:r>
              <a:rPr lang="zh-CN" altLang="en-US" sz="1400"/>
              <a:t>动态表在打印的时候需要对d_tag作类型映射，给根据d_tag的类型，对于d_un有不同的解释，如图所示。</a:t>
            </a:r>
            <a:endParaRPr lang="zh-CN" altLang="en-US" sz="1400"/>
          </a:p>
        </p:txBody>
      </p:sp>
      <p:sp>
        <p:nvSpPr>
          <p:cNvPr id="9" name="文本框 8"/>
          <p:cNvSpPr txBox="1"/>
          <p:nvPr/>
        </p:nvSpPr>
        <p:spPr>
          <a:xfrm>
            <a:off x="1013460" y="802640"/>
            <a:ext cx="2018665" cy="337185"/>
          </a:xfrm>
          <a:prstGeom prst="rect">
            <a:avLst/>
          </a:prstGeom>
          <a:noFill/>
        </p:spPr>
        <p:txBody>
          <a:bodyPr wrap="none" rtlCol="0">
            <a:spAutoFit/>
          </a:bodyPr>
          <a:p>
            <a:pPr algn="l"/>
            <a:r>
              <a:rPr lang="en-US" altLang="zh-CN" sz="1600" b="1">
                <a:solidFill>
                  <a:schemeClr val="accent1"/>
                </a:solidFill>
              </a:rPr>
              <a:t>7.</a:t>
            </a:r>
            <a:r>
              <a:rPr lang="zh-CN" altLang="en-US" sz="1600" b="1">
                <a:solidFill>
                  <a:schemeClr val="accent1"/>
                </a:solidFill>
              </a:rPr>
              <a:t>16进制显示指定段</a:t>
            </a:r>
            <a:endParaRPr lang="zh-CN" altLang="en-US" sz="1600" b="1">
              <a:solidFill>
                <a:schemeClr val="accent1"/>
              </a:solidFill>
            </a:endParaRPr>
          </a:p>
        </p:txBody>
      </p:sp>
      <p:pic>
        <p:nvPicPr>
          <p:cNvPr id="14" name="图片 13"/>
          <p:cNvPicPr>
            <a:picLocks noChangeAspect="1"/>
          </p:cNvPicPr>
          <p:nvPr/>
        </p:nvPicPr>
        <p:blipFill>
          <a:blip r:embed="rId3"/>
          <a:stretch>
            <a:fillRect/>
          </a:stretch>
        </p:blipFill>
        <p:spPr>
          <a:xfrm>
            <a:off x="5930265" y="1961515"/>
            <a:ext cx="3008630" cy="4172585"/>
          </a:xfrm>
          <a:prstGeom prst="rect">
            <a:avLst/>
          </a:prstGeom>
        </p:spPr>
      </p:pic>
      <p:pic>
        <p:nvPicPr>
          <p:cNvPr id="15" name="图片 14"/>
          <p:cNvPicPr>
            <a:picLocks noChangeAspect="1"/>
          </p:cNvPicPr>
          <p:nvPr/>
        </p:nvPicPr>
        <p:blipFill>
          <a:blip r:embed="rId4"/>
          <a:stretch>
            <a:fillRect/>
          </a:stretch>
        </p:blipFill>
        <p:spPr>
          <a:xfrm>
            <a:off x="1126490" y="2115185"/>
            <a:ext cx="1452245" cy="427228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p:cNvSpPr txBox="1"/>
          <p:nvPr/>
        </p:nvSpPr>
        <p:spPr>
          <a:xfrm>
            <a:off x="747395" y="241935"/>
            <a:ext cx="4048125" cy="521970"/>
          </a:xfrm>
          <a:prstGeom prst="rect">
            <a:avLst/>
          </a:prstGeom>
          <a:noFill/>
        </p:spPr>
        <p:txBody>
          <a:bodyPr wrap="square" rtlCol="0">
            <a:spAutoFit/>
          </a:bodyPr>
          <a:lstStyle/>
          <a:p>
            <a:r>
              <a:rPr lang="zh-CN" altLang="en-US" sz="2800" b="1" spc="100" dirty="0">
                <a:solidFill>
                  <a:schemeClr val="accent1"/>
                </a:solidFill>
                <a:latin typeface="微软雅黑" panose="020B0503020204020204" pitchFamily="34" charset="-122"/>
                <a:ea typeface="微软雅黑" panose="020B0503020204020204" pitchFamily="34" charset="-122"/>
              </a:rPr>
              <a:t>第四部分 系统功能实现</a:t>
            </a:r>
            <a:endParaRPr lang="zh-CN" altLang="en-US" sz="2800" b="1" spc="100" dirty="0">
              <a:solidFill>
                <a:schemeClr val="accent1"/>
              </a:solidFill>
              <a:latin typeface="微软雅黑" panose="020B0503020204020204" pitchFamily="34" charset="-122"/>
              <a:ea typeface="微软雅黑" panose="020B0503020204020204" pitchFamily="34" charset="-122"/>
            </a:endParaRPr>
          </a:p>
        </p:txBody>
      </p:sp>
      <p:sp>
        <p:nvSpPr>
          <p:cNvPr id="2" name="灯片编号占位符 1"/>
          <p:cNvSpPr>
            <a:spLocks noGrp="1"/>
          </p:cNvSpPr>
          <p:nvPr>
            <p:ph type="sldNum" sz="quarter" idx="4"/>
          </p:nvPr>
        </p:nvSpPr>
        <p:spPr/>
        <p:txBody>
          <a:bodyPr/>
          <a:lstStyle/>
          <a:p>
            <a:fld id="{48F10FC4-DD5C-4C24-B849-D8A0B2DC9874}" type="slidenum">
              <a:rPr lang="zh-CN" altLang="en-US" smtClean="0"/>
            </a:fld>
            <a:endParaRPr lang="zh-CN" altLang="en-US"/>
          </a:p>
        </p:txBody>
      </p:sp>
      <p:sp>
        <p:nvSpPr>
          <p:cNvPr id="3" name="文本框 2"/>
          <p:cNvSpPr txBox="1"/>
          <p:nvPr/>
        </p:nvSpPr>
        <p:spPr>
          <a:xfrm>
            <a:off x="944245" y="763905"/>
            <a:ext cx="9458960" cy="414020"/>
          </a:xfrm>
          <a:prstGeom prst="rect">
            <a:avLst/>
          </a:prstGeom>
          <a:noFill/>
          <a:ln w="9525">
            <a:noFill/>
          </a:ln>
        </p:spPr>
        <p:txBody>
          <a:bodyPr wrap="square">
            <a:spAutoFit/>
          </a:bodyPr>
          <a:lstStyle/>
          <a:p>
            <a:pPr marL="0" indent="0" algn="l">
              <a:lnSpc>
                <a:spcPct val="150000"/>
              </a:lnSpc>
            </a:pPr>
            <a:r>
              <a:rPr lang="en-US" altLang="zh-CN" sz="1400" b="0">
                <a:solidFill>
                  <a:srgbClr val="000000"/>
                </a:solidFill>
                <a:latin typeface="宋体" charset="0"/>
                <a:cs typeface="宋体" charset="0"/>
              </a:rPr>
              <a:t>       </a:t>
            </a:r>
            <a:endParaRPr lang="zh-CN" altLang="en-US" sz="1400" b="0">
              <a:solidFill>
                <a:srgbClr val="000000"/>
              </a:solidFill>
              <a:latin typeface="宋体" charset="0"/>
              <a:cs typeface="宋体" charset="0"/>
            </a:endParaRPr>
          </a:p>
        </p:txBody>
      </p:sp>
      <p:pic>
        <p:nvPicPr>
          <p:cNvPr id="5" name="图形 19"/>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a:off x="10986698" y="5053426"/>
            <a:ext cx="960595" cy="960595"/>
          </a:xfrm>
          <a:prstGeom prst="rect">
            <a:avLst/>
          </a:prstGeom>
        </p:spPr>
      </p:pic>
      <p:sp>
        <p:nvSpPr>
          <p:cNvPr id="6" name="文本框 5"/>
          <p:cNvSpPr txBox="1"/>
          <p:nvPr/>
        </p:nvSpPr>
        <p:spPr>
          <a:xfrm>
            <a:off x="629285" y="1139825"/>
            <a:ext cx="4648835" cy="523220"/>
          </a:xfrm>
          <a:prstGeom prst="rect">
            <a:avLst/>
          </a:prstGeom>
          <a:noFill/>
        </p:spPr>
        <p:txBody>
          <a:bodyPr wrap="square" rtlCol="0" anchor="t">
            <a:spAutoFit/>
          </a:bodyPr>
          <a:lstStyle/>
          <a:p>
            <a:r>
              <a:rPr lang="zh-CN" altLang="zh-CN" sz="1400" dirty="0">
                <a:latin typeface="+mn-ea"/>
              </a:rPr>
              <a:t>根据指令信息，调用各个子模块进行具体的解析与输出，如图所示。</a:t>
            </a:r>
            <a:endParaRPr lang="zh-CN" altLang="zh-CN" sz="1400" dirty="0">
              <a:latin typeface="+mn-ea"/>
            </a:endParaRPr>
          </a:p>
        </p:txBody>
      </p:sp>
      <p:sp>
        <p:nvSpPr>
          <p:cNvPr id="11" name="文本框 10"/>
          <p:cNvSpPr txBox="1"/>
          <p:nvPr/>
        </p:nvSpPr>
        <p:spPr>
          <a:xfrm>
            <a:off x="5828030" y="763905"/>
            <a:ext cx="1487908" cy="338554"/>
          </a:xfrm>
          <a:prstGeom prst="rect">
            <a:avLst/>
          </a:prstGeom>
          <a:noFill/>
        </p:spPr>
        <p:txBody>
          <a:bodyPr wrap="none" rtlCol="0">
            <a:spAutoFit/>
          </a:bodyPr>
          <a:lstStyle/>
          <a:p>
            <a:r>
              <a:rPr lang="en-US" altLang="zh-CN" sz="1600" b="1" dirty="0">
                <a:solidFill>
                  <a:schemeClr val="accent1"/>
                </a:solidFill>
              </a:rPr>
              <a:t>10.</a:t>
            </a:r>
            <a:r>
              <a:rPr lang="zh-CN" altLang="zh-CN" sz="1600" b="1" dirty="0">
                <a:solidFill>
                  <a:schemeClr val="accent1"/>
                </a:solidFill>
              </a:rPr>
              <a:t>注释段解析</a:t>
            </a:r>
            <a:endParaRPr lang="zh-CN" altLang="en-US" sz="1600" b="1" dirty="0">
              <a:solidFill>
                <a:schemeClr val="accent1"/>
              </a:solidFill>
            </a:endParaRPr>
          </a:p>
        </p:txBody>
      </p:sp>
      <p:sp>
        <p:nvSpPr>
          <p:cNvPr id="12" name="文本框 11"/>
          <p:cNvSpPr txBox="1"/>
          <p:nvPr/>
        </p:nvSpPr>
        <p:spPr>
          <a:xfrm>
            <a:off x="5828030" y="1101090"/>
            <a:ext cx="5947410" cy="1029000"/>
          </a:xfrm>
          <a:prstGeom prst="rect">
            <a:avLst/>
          </a:prstGeom>
          <a:noFill/>
        </p:spPr>
        <p:txBody>
          <a:bodyPr wrap="square" rtlCol="0" anchor="t">
            <a:spAutoFit/>
          </a:bodyPr>
          <a:lstStyle/>
          <a:p>
            <a:pPr>
              <a:lnSpc>
                <a:spcPct val="150000"/>
              </a:lnSpc>
            </a:pPr>
            <a:r>
              <a:rPr lang="zh-CN" altLang="zh-CN" sz="1400" dirty="0"/>
              <a:t>注释段在打印的时候，也需要遍历节区头，确定注释段位置。指针定位后，需要解析注释类型，根据不同的注释类型解析成员值，进行映射，打印真实的注释信息，</a:t>
            </a:r>
            <a:r>
              <a:rPr lang="zh-CN" altLang="en-US" sz="1400" dirty="0"/>
              <a:t>如图</a:t>
            </a:r>
            <a:r>
              <a:rPr lang="zh-CN" altLang="zh-CN" sz="1400" dirty="0"/>
              <a:t>所示。</a:t>
            </a:r>
            <a:endParaRPr lang="zh-CN" altLang="zh-CN" sz="1400" dirty="0"/>
          </a:p>
        </p:txBody>
      </p:sp>
      <p:sp>
        <p:nvSpPr>
          <p:cNvPr id="9" name="文本框 8"/>
          <p:cNvSpPr txBox="1"/>
          <p:nvPr/>
        </p:nvSpPr>
        <p:spPr>
          <a:xfrm>
            <a:off x="1013460" y="802640"/>
            <a:ext cx="1784463" cy="338554"/>
          </a:xfrm>
          <a:prstGeom prst="rect">
            <a:avLst/>
          </a:prstGeom>
          <a:noFill/>
        </p:spPr>
        <p:txBody>
          <a:bodyPr wrap="none" rtlCol="0">
            <a:spAutoFit/>
          </a:bodyPr>
          <a:lstStyle/>
          <a:p>
            <a:r>
              <a:rPr lang="en-US" altLang="zh-CN" sz="1600" b="1" dirty="0">
                <a:solidFill>
                  <a:schemeClr val="accent1"/>
                </a:solidFill>
              </a:rPr>
              <a:t>9.</a:t>
            </a:r>
            <a:r>
              <a:rPr lang="zh-CN" altLang="zh-CN" sz="1600" b="1" dirty="0">
                <a:solidFill>
                  <a:schemeClr val="accent1"/>
                </a:solidFill>
              </a:rPr>
              <a:t>解析全部头信息</a:t>
            </a:r>
            <a:endParaRPr lang="zh-CN" altLang="en-US" sz="1600" b="1" dirty="0">
              <a:solidFill>
                <a:schemeClr val="accent1"/>
              </a:solidFill>
            </a:endParaRPr>
          </a:p>
        </p:txBody>
      </p:sp>
      <p:pic>
        <p:nvPicPr>
          <p:cNvPr id="4" name="图片 3"/>
          <p:cNvPicPr>
            <a:picLocks noChangeAspect="1"/>
          </p:cNvPicPr>
          <p:nvPr/>
        </p:nvPicPr>
        <p:blipFill>
          <a:blip r:embed="rId3"/>
          <a:stretch>
            <a:fillRect/>
          </a:stretch>
        </p:blipFill>
        <p:spPr>
          <a:xfrm>
            <a:off x="1179267" y="2038965"/>
            <a:ext cx="2703195" cy="3824289"/>
          </a:xfrm>
          <a:prstGeom prst="rect">
            <a:avLst/>
          </a:prstGeom>
        </p:spPr>
      </p:pic>
      <p:pic>
        <p:nvPicPr>
          <p:cNvPr id="7" name="图片 6"/>
          <p:cNvPicPr>
            <a:picLocks noChangeAspect="1"/>
          </p:cNvPicPr>
          <p:nvPr/>
        </p:nvPicPr>
        <p:blipFill>
          <a:blip r:embed="rId4"/>
          <a:stretch>
            <a:fillRect/>
          </a:stretch>
        </p:blipFill>
        <p:spPr>
          <a:xfrm>
            <a:off x="7969942" y="1862012"/>
            <a:ext cx="2433263" cy="4710797"/>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p:cNvSpPr txBox="1"/>
          <p:nvPr/>
        </p:nvSpPr>
        <p:spPr>
          <a:xfrm>
            <a:off x="747395" y="241935"/>
            <a:ext cx="4048125" cy="521970"/>
          </a:xfrm>
          <a:prstGeom prst="rect">
            <a:avLst/>
          </a:prstGeom>
          <a:noFill/>
        </p:spPr>
        <p:txBody>
          <a:bodyPr wrap="square" rtlCol="0">
            <a:spAutoFit/>
          </a:bodyPr>
          <a:lstStyle/>
          <a:p>
            <a:r>
              <a:rPr lang="zh-CN" altLang="en-US" sz="2800" b="1" spc="100" dirty="0">
                <a:solidFill>
                  <a:schemeClr val="accent1"/>
                </a:solidFill>
                <a:latin typeface="微软雅黑" panose="020B0503020204020204" pitchFamily="34" charset="-122"/>
                <a:ea typeface="微软雅黑" panose="020B0503020204020204" pitchFamily="34" charset="-122"/>
              </a:rPr>
              <a:t>第四部分 系统功能实现</a:t>
            </a:r>
            <a:endParaRPr lang="zh-CN" altLang="en-US" sz="2800" b="1" spc="100" dirty="0">
              <a:solidFill>
                <a:schemeClr val="accent1"/>
              </a:solidFill>
              <a:latin typeface="微软雅黑" panose="020B0503020204020204" pitchFamily="34" charset="-122"/>
              <a:ea typeface="微软雅黑" panose="020B0503020204020204" pitchFamily="34" charset="-122"/>
            </a:endParaRPr>
          </a:p>
        </p:txBody>
      </p:sp>
      <p:sp>
        <p:nvSpPr>
          <p:cNvPr id="2" name="灯片编号占位符 1"/>
          <p:cNvSpPr>
            <a:spLocks noGrp="1"/>
          </p:cNvSpPr>
          <p:nvPr>
            <p:ph type="sldNum" sz="quarter" idx="4"/>
          </p:nvPr>
        </p:nvSpPr>
        <p:spPr/>
        <p:txBody>
          <a:bodyPr/>
          <a:lstStyle/>
          <a:p>
            <a:fld id="{48F10FC4-DD5C-4C24-B849-D8A0B2DC9874}" type="slidenum">
              <a:rPr lang="zh-CN" altLang="en-US" smtClean="0"/>
            </a:fld>
            <a:endParaRPr lang="zh-CN" altLang="en-US"/>
          </a:p>
        </p:txBody>
      </p:sp>
      <p:sp>
        <p:nvSpPr>
          <p:cNvPr id="3" name="文本框 2"/>
          <p:cNvSpPr txBox="1"/>
          <p:nvPr/>
        </p:nvSpPr>
        <p:spPr>
          <a:xfrm>
            <a:off x="944245" y="763905"/>
            <a:ext cx="9458960" cy="414020"/>
          </a:xfrm>
          <a:prstGeom prst="rect">
            <a:avLst/>
          </a:prstGeom>
          <a:noFill/>
          <a:ln w="9525">
            <a:noFill/>
          </a:ln>
        </p:spPr>
        <p:txBody>
          <a:bodyPr wrap="square">
            <a:spAutoFit/>
          </a:bodyPr>
          <a:lstStyle/>
          <a:p>
            <a:pPr marL="0" indent="0" algn="l">
              <a:lnSpc>
                <a:spcPct val="150000"/>
              </a:lnSpc>
            </a:pPr>
            <a:r>
              <a:rPr lang="en-US" altLang="zh-CN" sz="1400" b="0">
                <a:solidFill>
                  <a:srgbClr val="000000"/>
                </a:solidFill>
                <a:latin typeface="宋体" charset="0"/>
                <a:cs typeface="宋体" charset="0"/>
              </a:rPr>
              <a:t>       </a:t>
            </a:r>
            <a:endParaRPr lang="zh-CN" altLang="en-US" sz="1400" b="0">
              <a:solidFill>
                <a:srgbClr val="000000"/>
              </a:solidFill>
              <a:latin typeface="宋体" charset="0"/>
              <a:cs typeface="宋体" charset="0"/>
            </a:endParaRPr>
          </a:p>
        </p:txBody>
      </p:sp>
      <p:pic>
        <p:nvPicPr>
          <p:cNvPr id="5" name="图形 19"/>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a:off x="10986698" y="5053426"/>
            <a:ext cx="960595" cy="960595"/>
          </a:xfrm>
          <a:prstGeom prst="rect">
            <a:avLst/>
          </a:prstGeom>
        </p:spPr>
      </p:pic>
      <p:sp>
        <p:nvSpPr>
          <p:cNvPr id="6" name="文本框 5"/>
          <p:cNvSpPr txBox="1"/>
          <p:nvPr/>
        </p:nvSpPr>
        <p:spPr>
          <a:xfrm>
            <a:off x="223521" y="1139825"/>
            <a:ext cx="5604510" cy="1675330"/>
          </a:xfrm>
          <a:prstGeom prst="rect">
            <a:avLst/>
          </a:prstGeom>
          <a:noFill/>
        </p:spPr>
        <p:txBody>
          <a:bodyPr wrap="square" rtlCol="0" anchor="t">
            <a:spAutoFit/>
          </a:bodyPr>
          <a:lstStyle/>
          <a:p>
            <a:pPr>
              <a:lnSpc>
                <a:spcPct val="150000"/>
              </a:lnSpc>
            </a:pPr>
            <a:r>
              <a:rPr lang="zh-CN" altLang="zh-CN" sz="1400" dirty="0">
                <a:latin typeface="+mn-ea"/>
              </a:rPr>
              <a:t>符号表在打印的时候，需要遍历符号表表项。从</a:t>
            </a:r>
            <a:r>
              <a:rPr lang="en-US" altLang="zh-CN" sz="1400" dirty="0" err="1">
                <a:latin typeface="+mn-ea"/>
              </a:rPr>
              <a:t>st_info</a:t>
            </a:r>
            <a:r>
              <a:rPr lang="zh-CN" altLang="zh-CN" sz="1400" dirty="0">
                <a:latin typeface="+mn-ea"/>
              </a:rPr>
              <a:t>中提取类型信息进行映射，提取</a:t>
            </a:r>
            <a:r>
              <a:rPr lang="en-US" altLang="zh-CN" sz="1400" dirty="0">
                <a:latin typeface="+mn-ea"/>
              </a:rPr>
              <a:t>bind</a:t>
            </a:r>
            <a:r>
              <a:rPr lang="zh-CN" altLang="zh-CN" sz="1400" dirty="0">
                <a:latin typeface="+mn-ea"/>
              </a:rPr>
              <a:t>信息进行映射，映射的宏定义在标准头文件</a:t>
            </a:r>
            <a:r>
              <a:rPr lang="en-US" altLang="zh-CN" sz="1400" dirty="0">
                <a:latin typeface="+mn-ea"/>
              </a:rPr>
              <a:t>&lt;</a:t>
            </a:r>
            <a:r>
              <a:rPr lang="en-US" altLang="zh-CN" sz="1400" dirty="0" err="1">
                <a:latin typeface="+mn-ea"/>
              </a:rPr>
              <a:t>elf.h</a:t>
            </a:r>
            <a:r>
              <a:rPr lang="en-US" altLang="zh-CN" sz="1400" dirty="0">
                <a:latin typeface="+mn-ea"/>
              </a:rPr>
              <a:t>&gt;</a:t>
            </a:r>
            <a:r>
              <a:rPr lang="zh-CN" altLang="zh-CN" sz="1400" dirty="0">
                <a:latin typeface="+mn-ea"/>
              </a:rPr>
              <a:t>中。还要区分该符号表是否动态符号表，若是动态符号表则需要到</a:t>
            </a:r>
            <a:r>
              <a:rPr lang="en-US" altLang="zh-CN" sz="1400" dirty="0" err="1">
                <a:latin typeface="+mn-ea"/>
              </a:rPr>
              <a:t>dynstr</a:t>
            </a:r>
            <a:r>
              <a:rPr lang="zh-CN" altLang="zh-CN" sz="1400" dirty="0">
                <a:latin typeface="+mn-ea"/>
              </a:rPr>
              <a:t>表中去查找名字，否则到</a:t>
            </a:r>
            <a:r>
              <a:rPr lang="en-US" altLang="zh-CN" sz="1400" dirty="0" err="1">
                <a:latin typeface="+mn-ea"/>
              </a:rPr>
              <a:t>strtab</a:t>
            </a:r>
            <a:r>
              <a:rPr lang="zh-CN" altLang="zh-CN" sz="1400" dirty="0">
                <a:latin typeface="+mn-ea"/>
              </a:rPr>
              <a:t>表中去查找名字，如图所示。</a:t>
            </a:r>
            <a:endParaRPr lang="zh-CN" altLang="zh-CN" sz="1400" dirty="0">
              <a:latin typeface="+mn-ea"/>
            </a:endParaRPr>
          </a:p>
          <a:p>
            <a:pPr>
              <a:lnSpc>
                <a:spcPct val="150000"/>
              </a:lnSpc>
            </a:pPr>
            <a:endParaRPr lang="zh-CN" sz="1400" dirty="0"/>
          </a:p>
        </p:txBody>
      </p:sp>
      <p:sp>
        <p:nvSpPr>
          <p:cNvPr id="11" name="文本框 10"/>
          <p:cNvSpPr txBox="1"/>
          <p:nvPr/>
        </p:nvSpPr>
        <p:spPr>
          <a:xfrm>
            <a:off x="5828030" y="763905"/>
            <a:ext cx="2116285" cy="338554"/>
          </a:xfrm>
          <a:prstGeom prst="rect">
            <a:avLst/>
          </a:prstGeom>
          <a:noFill/>
        </p:spPr>
        <p:txBody>
          <a:bodyPr wrap="none" rtlCol="0">
            <a:spAutoFit/>
          </a:bodyPr>
          <a:lstStyle/>
          <a:p>
            <a:pPr algn="l"/>
            <a:r>
              <a:rPr lang="en-US" altLang="zh-CN" sz="1600" b="1" dirty="0">
                <a:solidFill>
                  <a:schemeClr val="accent1"/>
                </a:solidFill>
              </a:rPr>
              <a:t>12.</a:t>
            </a:r>
            <a:r>
              <a:rPr lang="zh-CN" altLang="en-US" sz="1600" b="1" dirty="0">
                <a:solidFill>
                  <a:schemeClr val="accent1"/>
                </a:solidFill>
              </a:rPr>
              <a:t>节区详细信息解析</a:t>
            </a:r>
            <a:endParaRPr lang="zh-CN" altLang="en-US" sz="1600" b="1" dirty="0">
              <a:solidFill>
                <a:schemeClr val="accent1"/>
              </a:solidFill>
            </a:endParaRPr>
          </a:p>
        </p:txBody>
      </p:sp>
      <p:sp>
        <p:nvSpPr>
          <p:cNvPr id="12" name="文本框 11"/>
          <p:cNvSpPr txBox="1"/>
          <p:nvPr/>
        </p:nvSpPr>
        <p:spPr>
          <a:xfrm>
            <a:off x="6003024" y="1270119"/>
            <a:ext cx="4575175" cy="523220"/>
          </a:xfrm>
          <a:prstGeom prst="rect">
            <a:avLst/>
          </a:prstGeom>
          <a:noFill/>
        </p:spPr>
        <p:txBody>
          <a:bodyPr wrap="square" rtlCol="0" anchor="t">
            <a:spAutoFit/>
          </a:bodyPr>
          <a:lstStyle/>
          <a:p>
            <a:r>
              <a:rPr lang="zh-CN" altLang="zh-CN" sz="1400" dirty="0">
                <a:latin typeface="+mn-ea"/>
              </a:rPr>
              <a:t>节区详细信息的打印，在节区头的基础上，需要对段名、</a:t>
            </a:r>
            <a:r>
              <a:rPr lang="en-US" altLang="zh-CN" sz="1400" dirty="0">
                <a:latin typeface="+mn-ea"/>
              </a:rPr>
              <a:t>flags</a:t>
            </a:r>
            <a:r>
              <a:rPr lang="zh-CN" altLang="zh-CN" sz="1400" dirty="0">
                <a:latin typeface="+mn-ea"/>
              </a:rPr>
              <a:t>等成员信息作具体解析，输出详细信息，如图所示。</a:t>
            </a:r>
            <a:endParaRPr lang="zh-CN" altLang="zh-CN" sz="1400" dirty="0">
              <a:latin typeface="+mn-ea"/>
            </a:endParaRPr>
          </a:p>
        </p:txBody>
      </p:sp>
      <p:sp>
        <p:nvSpPr>
          <p:cNvPr id="9" name="文本框 8"/>
          <p:cNvSpPr txBox="1"/>
          <p:nvPr/>
        </p:nvSpPr>
        <p:spPr>
          <a:xfrm>
            <a:off x="1013460" y="802640"/>
            <a:ext cx="1500732" cy="338554"/>
          </a:xfrm>
          <a:prstGeom prst="rect">
            <a:avLst/>
          </a:prstGeom>
          <a:noFill/>
        </p:spPr>
        <p:txBody>
          <a:bodyPr wrap="none" rtlCol="0">
            <a:spAutoFit/>
          </a:bodyPr>
          <a:lstStyle/>
          <a:p>
            <a:pPr algn="l"/>
            <a:r>
              <a:rPr lang="en-US" altLang="zh-CN" sz="1600" b="1" dirty="0">
                <a:solidFill>
                  <a:schemeClr val="accent1"/>
                </a:solidFill>
              </a:rPr>
              <a:t>11.</a:t>
            </a:r>
            <a:r>
              <a:rPr lang="zh-CN" altLang="en-US" sz="1600" b="1" dirty="0">
                <a:solidFill>
                  <a:schemeClr val="accent1"/>
                </a:solidFill>
              </a:rPr>
              <a:t>符号表解析</a:t>
            </a:r>
            <a:endParaRPr lang="zh-CN" altLang="en-US" sz="1600" b="1" dirty="0">
              <a:solidFill>
                <a:schemeClr val="accent1"/>
              </a:solidFill>
            </a:endParaRPr>
          </a:p>
        </p:txBody>
      </p:sp>
      <p:pic>
        <p:nvPicPr>
          <p:cNvPr id="4" name="图片 3"/>
          <p:cNvPicPr>
            <a:picLocks noChangeAspect="1"/>
          </p:cNvPicPr>
          <p:nvPr/>
        </p:nvPicPr>
        <p:blipFill>
          <a:blip r:embed="rId3"/>
          <a:stretch>
            <a:fillRect/>
          </a:stretch>
        </p:blipFill>
        <p:spPr>
          <a:xfrm>
            <a:off x="1614708" y="2408754"/>
            <a:ext cx="2561052" cy="4237563"/>
          </a:xfrm>
          <a:prstGeom prst="rect">
            <a:avLst/>
          </a:prstGeom>
        </p:spPr>
      </p:pic>
      <p:pic>
        <p:nvPicPr>
          <p:cNvPr id="7" name="图片 6"/>
          <p:cNvPicPr>
            <a:picLocks noChangeAspect="1"/>
          </p:cNvPicPr>
          <p:nvPr/>
        </p:nvPicPr>
        <p:blipFill>
          <a:blip r:embed="rId4"/>
          <a:stretch>
            <a:fillRect/>
          </a:stretch>
        </p:blipFill>
        <p:spPr>
          <a:xfrm>
            <a:off x="7478498" y="2262098"/>
            <a:ext cx="2561052" cy="4212489"/>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747395" y="241935"/>
            <a:ext cx="4046855" cy="521970"/>
          </a:xfrm>
          <a:prstGeom prst="rect">
            <a:avLst/>
          </a:prstGeom>
          <a:noFill/>
        </p:spPr>
        <p:txBody>
          <a:bodyPr wrap="square" rtlCol="0">
            <a:spAutoFit/>
          </a:bodyPr>
          <a:lstStyle/>
          <a:p>
            <a:r>
              <a:rPr lang="zh-CN" altLang="en-US" sz="2800" b="1" spc="100" dirty="0">
                <a:solidFill>
                  <a:schemeClr val="accent1"/>
                </a:solidFill>
                <a:latin typeface="微软雅黑" panose="020B0503020204020204" pitchFamily="34" charset="-122"/>
                <a:ea typeface="微软雅黑" panose="020B0503020204020204" pitchFamily="34" charset="-122"/>
              </a:rPr>
              <a:t>第五部分 系统测试</a:t>
            </a:r>
            <a:endParaRPr lang="zh-CN" altLang="en-US" sz="2800" b="1" spc="100" dirty="0">
              <a:solidFill>
                <a:schemeClr val="accent1"/>
              </a:solidFill>
              <a:latin typeface="微软雅黑" panose="020B0503020204020204" pitchFamily="34" charset="-122"/>
              <a:ea typeface="微软雅黑" panose="020B0503020204020204" pitchFamily="34" charset="-122"/>
            </a:endParaRPr>
          </a:p>
        </p:txBody>
      </p:sp>
      <p:sp>
        <p:nvSpPr>
          <p:cNvPr id="35" name="箭头: V 形 34"/>
          <p:cNvSpPr/>
          <p:nvPr/>
        </p:nvSpPr>
        <p:spPr>
          <a:xfrm>
            <a:off x="2573428" y="2239937"/>
            <a:ext cx="1333416" cy="3662709"/>
          </a:xfrm>
          <a:prstGeom prst="chevron">
            <a:avLst>
              <a:gd name="adj" fmla="val 58731"/>
            </a:avLst>
          </a:prstGeom>
          <a:solidFill>
            <a:schemeClr val="accent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dirty="0">
              <a:ln>
                <a:noFill/>
              </a:ln>
              <a:solidFill>
                <a:srgbClr val="243551"/>
              </a:solidFill>
              <a:effectLst/>
              <a:uLnTx/>
              <a:uFillTx/>
              <a:latin typeface="Segoe UI"/>
              <a:ea typeface="微软雅黑 Light"/>
              <a:cs typeface="+mn-cs"/>
            </a:endParaRPr>
          </a:p>
        </p:txBody>
      </p:sp>
      <p:grpSp>
        <p:nvGrpSpPr>
          <p:cNvPr id="36" name="组合 35"/>
          <p:cNvGrpSpPr/>
          <p:nvPr/>
        </p:nvGrpSpPr>
        <p:grpSpPr>
          <a:xfrm>
            <a:off x="1597709" y="2239937"/>
            <a:ext cx="1333416" cy="3662709"/>
            <a:chOff x="1989055" y="1760894"/>
            <a:chExt cx="2415955" cy="3193338"/>
          </a:xfrm>
          <a:solidFill>
            <a:schemeClr val="accent1"/>
          </a:solidFill>
        </p:grpSpPr>
        <p:sp>
          <p:nvSpPr>
            <p:cNvPr id="37" name="平行四边形 36"/>
            <p:cNvSpPr/>
            <p:nvPr/>
          </p:nvSpPr>
          <p:spPr>
            <a:xfrm>
              <a:off x="1989055" y="1760894"/>
              <a:ext cx="2415955" cy="265869"/>
            </a:xfrm>
            <a:prstGeom prst="parallelogram">
              <a:avLst>
                <a:gd name="adj" fmla="val 57826"/>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dirty="0">
                <a:ln>
                  <a:noFill/>
                </a:ln>
                <a:solidFill>
                  <a:srgbClr val="243551"/>
                </a:solidFill>
                <a:effectLst/>
                <a:uLnTx/>
                <a:uFillTx/>
                <a:latin typeface="Segoe UI"/>
                <a:ea typeface="微软雅黑 Light"/>
                <a:cs typeface="+mn-cs"/>
              </a:endParaRPr>
            </a:p>
          </p:txBody>
        </p:sp>
        <p:sp>
          <p:nvSpPr>
            <p:cNvPr id="38" name="平行四边形 37"/>
            <p:cNvSpPr/>
            <p:nvPr/>
          </p:nvSpPr>
          <p:spPr>
            <a:xfrm flipV="1">
              <a:off x="1989055" y="4688363"/>
              <a:ext cx="2415955" cy="265869"/>
            </a:xfrm>
            <a:prstGeom prst="parallelogram">
              <a:avLst>
                <a:gd name="adj" fmla="val 57826"/>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dirty="0">
                <a:ln>
                  <a:noFill/>
                </a:ln>
                <a:solidFill>
                  <a:srgbClr val="243551"/>
                </a:solidFill>
                <a:effectLst/>
                <a:uLnTx/>
                <a:uFillTx/>
                <a:latin typeface="Segoe UI"/>
                <a:ea typeface="微软雅黑 Light"/>
                <a:cs typeface="+mn-cs"/>
              </a:endParaRPr>
            </a:p>
          </p:txBody>
        </p:sp>
      </p:grpSp>
      <p:sp>
        <p:nvSpPr>
          <p:cNvPr id="32" name="文本框 31"/>
          <p:cNvSpPr txBox="1"/>
          <p:nvPr/>
        </p:nvSpPr>
        <p:spPr>
          <a:xfrm>
            <a:off x="3240135" y="3624254"/>
            <a:ext cx="682583" cy="461665"/>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2400" b="0" i="0" u="none" strike="noStrike" kern="0" cap="none" spc="0" normalizeH="0" baseline="0" noProof="0" dirty="0">
                <a:ln>
                  <a:noFill/>
                </a:ln>
                <a:solidFill>
                  <a:srgbClr val="FFFFFF"/>
                </a:solidFill>
                <a:effectLst/>
                <a:uLnTx/>
                <a:uFillTx/>
                <a:latin typeface="微软雅黑"/>
                <a:ea typeface="微软雅黑"/>
              </a:rPr>
              <a:t>01</a:t>
            </a:r>
            <a:endParaRPr kumimoji="0" lang="zh-CN" altLang="en-US" sz="2400" b="0" i="0" u="none" strike="noStrike" kern="0" cap="none" spc="0" normalizeH="0" baseline="0" noProof="0" dirty="0">
              <a:ln>
                <a:noFill/>
              </a:ln>
              <a:solidFill>
                <a:srgbClr val="FFFFFF"/>
              </a:solidFill>
              <a:effectLst/>
              <a:uLnTx/>
              <a:uFillTx/>
              <a:latin typeface="微软雅黑"/>
              <a:ea typeface="微软雅黑"/>
            </a:endParaRPr>
          </a:p>
        </p:txBody>
      </p:sp>
      <p:sp>
        <p:nvSpPr>
          <p:cNvPr id="33" name="文本框 32"/>
          <p:cNvSpPr txBox="1"/>
          <p:nvPr/>
        </p:nvSpPr>
        <p:spPr>
          <a:xfrm>
            <a:off x="-19273" y="2683680"/>
            <a:ext cx="2856146" cy="3091295"/>
          </a:xfrm>
          <a:prstGeom prst="rect">
            <a:avLst/>
          </a:prstGeom>
          <a:noFill/>
        </p:spPr>
        <p:txBody>
          <a:bodyPr wrap="square" rtlCol="0">
            <a:spAutoFit/>
          </a:bodyPr>
          <a:lstStyle/>
          <a:p>
            <a:r>
              <a:rPr lang="zh-CN" altLang="zh-CN"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1</a:t>
            </a:r>
            <a:r>
              <a:rPr lang="zh-CN" altLang="zh-CN"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-h(elf header)</a:t>
            </a:r>
            <a:r>
              <a:rPr lang="zh-CN" altLang="zh-CN" sz="1600" dirty="0">
                <a:latin typeface="微软雅黑" panose="020B0503020204020204" pitchFamily="34" charset="-122"/>
                <a:ea typeface="微软雅黑" panose="020B0503020204020204" pitchFamily="34" charset="-122"/>
              </a:rPr>
              <a:t>，显示</a:t>
            </a:r>
            <a:r>
              <a:rPr lang="en-US" altLang="zh-CN" sz="1600" dirty="0">
                <a:latin typeface="微软雅黑" panose="020B0503020204020204" pitchFamily="34" charset="-122"/>
                <a:ea typeface="微软雅黑" panose="020B0503020204020204" pitchFamily="34" charset="-122"/>
              </a:rPr>
              <a:t>elf</a:t>
            </a:r>
            <a:r>
              <a:rPr lang="zh-CN" altLang="zh-CN" sz="1600" dirty="0">
                <a:latin typeface="微软雅黑" panose="020B0503020204020204" pitchFamily="34" charset="-122"/>
                <a:ea typeface="微软雅黑" panose="020B0503020204020204" pitchFamily="34" charset="-122"/>
              </a:rPr>
              <a:t>文件开始的文件头信息。</a:t>
            </a:r>
            <a:endParaRPr lang="zh-CN" altLang="zh-CN" sz="1600" dirty="0">
              <a:latin typeface="微软雅黑" panose="020B0503020204020204" pitchFamily="34" charset="-122"/>
              <a:ea typeface="微软雅黑" panose="020B0503020204020204" pitchFamily="34" charset="-122"/>
            </a:endParaRPr>
          </a:p>
          <a:p>
            <a:r>
              <a:rPr lang="zh-CN" altLang="zh-CN"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2</a:t>
            </a:r>
            <a:r>
              <a:rPr lang="zh-CN" altLang="zh-CN"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-l(program headers),segments </a:t>
            </a:r>
            <a:r>
              <a:rPr lang="zh-CN" altLang="zh-CN" sz="1600" dirty="0">
                <a:latin typeface="微软雅黑" panose="020B0503020204020204" pitchFamily="34" charset="-122"/>
                <a:ea typeface="微软雅黑" panose="020B0503020204020204" pitchFamily="34" charset="-122"/>
              </a:rPr>
              <a:t>显示程序头（段头）信息</a:t>
            </a:r>
            <a:r>
              <a:rPr lang="en-US" altLang="zh-CN" sz="1600" dirty="0">
                <a:latin typeface="微软雅黑" panose="020B0503020204020204" pitchFamily="34" charset="-122"/>
                <a:ea typeface="微软雅黑" panose="020B0503020204020204" pitchFamily="34" charset="-122"/>
              </a:rPr>
              <a:t>(</a:t>
            </a:r>
            <a:r>
              <a:rPr lang="zh-CN" altLang="zh-CN" sz="1600" dirty="0">
                <a:latin typeface="微软雅黑" panose="020B0503020204020204" pitchFamily="34" charset="-122"/>
                <a:ea typeface="微软雅黑" panose="020B0503020204020204" pitchFamily="34" charset="-122"/>
              </a:rPr>
              <a:t>如果有数据的话</a:t>
            </a:r>
            <a:r>
              <a:rPr lang="en-US" altLang="zh-CN" sz="1600" dirty="0">
                <a:latin typeface="微软雅黑" panose="020B0503020204020204" pitchFamily="34" charset="-122"/>
                <a:ea typeface="微软雅黑" panose="020B0503020204020204" pitchFamily="34" charset="-122"/>
              </a:rPr>
              <a:t>)</a:t>
            </a:r>
            <a:r>
              <a:rPr lang="zh-CN" altLang="zh-CN" sz="1600" dirty="0">
                <a:latin typeface="微软雅黑" panose="020B0503020204020204" pitchFamily="34" charset="-122"/>
                <a:ea typeface="微软雅黑" panose="020B0503020204020204" pitchFamily="34" charset="-122"/>
              </a:rPr>
              <a:t>。</a:t>
            </a:r>
            <a:endParaRPr lang="zh-CN" altLang="zh-CN" sz="1600" dirty="0">
              <a:latin typeface="微软雅黑" panose="020B0503020204020204" pitchFamily="34" charset="-122"/>
              <a:ea typeface="微软雅黑" panose="020B0503020204020204" pitchFamily="34" charset="-122"/>
            </a:endParaRPr>
          </a:p>
          <a:p>
            <a:r>
              <a:rPr lang="zh-CN" altLang="zh-CN"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3</a:t>
            </a:r>
            <a:r>
              <a:rPr lang="zh-CN" altLang="zh-CN"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-S(section headers),sections </a:t>
            </a:r>
            <a:r>
              <a:rPr lang="zh-CN" altLang="zh-CN" sz="1600" dirty="0">
                <a:latin typeface="微软雅黑" panose="020B0503020204020204" pitchFamily="34" charset="-122"/>
                <a:ea typeface="微软雅黑" panose="020B0503020204020204" pitchFamily="34" charset="-122"/>
              </a:rPr>
              <a:t>显示节头信息</a:t>
            </a:r>
            <a:r>
              <a:rPr lang="en-US" altLang="zh-CN" sz="1600" dirty="0">
                <a:latin typeface="微软雅黑" panose="020B0503020204020204" pitchFamily="34" charset="-122"/>
                <a:ea typeface="微软雅黑" panose="020B0503020204020204" pitchFamily="34" charset="-122"/>
              </a:rPr>
              <a:t>(</a:t>
            </a:r>
            <a:r>
              <a:rPr lang="zh-CN" altLang="zh-CN" sz="1600" dirty="0">
                <a:latin typeface="微软雅黑" panose="020B0503020204020204" pitchFamily="34" charset="-122"/>
                <a:ea typeface="微软雅黑" panose="020B0503020204020204" pitchFamily="34" charset="-122"/>
              </a:rPr>
              <a:t>如果有数据的话</a:t>
            </a:r>
            <a:r>
              <a:rPr lang="en-US" altLang="zh-CN" sz="1600" dirty="0">
                <a:latin typeface="微软雅黑" panose="020B0503020204020204" pitchFamily="34" charset="-122"/>
                <a:ea typeface="微软雅黑" panose="020B0503020204020204" pitchFamily="34" charset="-122"/>
              </a:rPr>
              <a:t>)</a:t>
            </a:r>
            <a:r>
              <a:rPr lang="zh-CN" altLang="zh-CN" sz="1600" dirty="0">
                <a:latin typeface="微软雅黑" panose="020B0503020204020204" pitchFamily="34" charset="-122"/>
                <a:ea typeface="微软雅黑" panose="020B0503020204020204" pitchFamily="34" charset="-122"/>
              </a:rPr>
              <a:t>。</a:t>
            </a:r>
            <a:endParaRPr lang="zh-CN" altLang="zh-CN" sz="1600" dirty="0">
              <a:latin typeface="微软雅黑" panose="020B0503020204020204" pitchFamily="34" charset="-122"/>
              <a:ea typeface="微软雅黑" panose="020B0503020204020204" pitchFamily="34" charset="-122"/>
            </a:endParaRPr>
          </a:p>
          <a:p>
            <a:r>
              <a:rPr lang="zh-CN" altLang="zh-CN"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4</a:t>
            </a:r>
            <a:r>
              <a:rPr lang="zh-CN" altLang="zh-CN"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-g(section groups),</a:t>
            </a:r>
            <a:r>
              <a:rPr lang="zh-CN" altLang="zh-CN" sz="1600" dirty="0">
                <a:latin typeface="微软雅黑" panose="020B0503020204020204" pitchFamily="34" charset="-122"/>
                <a:ea typeface="微软雅黑" panose="020B0503020204020204" pitchFamily="34" charset="-122"/>
              </a:rPr>
              <a:t>显示节组信息</a:t>
            </a:r>
            <a:r>
              <a:rPr lang="en-US" altLang="zh-CN" sz="1600" dirty="0">
                <a:latin typeface="微软雅黑" panose="020B0503020204020204" pitchFamily="34" charset="-122"/>
                <a:ea typeface="微软雅黑" panose="020B0503020204020204" pitchFamily="34" charset="-122"/>
              </a:rPr>
              <a:t>(</a:t>
            </a:r>
            <a:r>
              <a:rPr lang="zh-CN" altLang="zh-CN" sz="1600" dirty="0">
                <a:latin typeface="微软雅黑" panose="020B0503020204020204" pitchFamily="34" charset="-122"/>
                <a:ea typeface="微软雅黑" panose="020B0503020204020204" pitchFamily="34" charset="-122"/>
              </a:rPr>
              <a:t>如果有数据的话</a:t>
            </a:r>
            <a:r>
              <a:rPr lang="en-US" altLang="zh-CN" sz="1600" dirty="0">
                <a:latin typeface="微软雅黑" panose="020B0503020204020204" pitchFamily="34" charset="-122"/>
                <a:ea typeface="微软雅黑" panose="020B0503020204020204" pitchFamily="34" charset="-122"/>
              </a:rPr>
              <a:t>)</a:t>
            </a:r>
            <a:r>
              <a:rPr lang="zh-CN" altLang="zh-CN" sz="1600" dirty="0">
                <a:latin typeface="微软雅黑" panose="020B0503020204020204" pitchFamily="34" charset="-122"/>
                <a:ea typeface="微软雅黑" panose="020B0503020204020204" pitchFamily="34" charset="-122"/>
              </a:rPr>
              <a:t>。</a:t>
            </a:r>
            <a:endParaRPr lang="zh-CN" altLang="zh-CN" sz="1600" dirty="0">
              <a:latin typeface="微软雅黑" panose="020B0503020204020204" pitchFamily="34" charset="-122"/>
              <a:ea typeface="微软雅黑" panose="020B0503020204020204" pitchFamily="34" charset="-122"/>
            </a:endParaRPr>
          </a:p>
          <a:p>
            <a:pPr marL="0" marR="0" lvl="0" indent="0" algn="r" defTabSz="914400" eaLnBrk="1" fontAlgn="auto" latinLnBrk="0" hangingPunct="1">
              <a:lnSpc>
                <a:spcPct val="130000"/>
              </a:lnSpc>
              <a:spcBef>
                <a:spcPts val="0"/>
              </a:spcBef>
              <a:spcAft>
                <a:spcPts val="0"/>
              </a:spcAft>
              <a:buClrTx/>
              <a:buSzTx/>
              <a:buFontTx/>
              <a:buNone/>
              <a:defRPr/>
            </a:pPr>
            <a:endParaRPr kumimoji="0" lang="zh-CN" altLang="en-US" sz="1600" b="0" i="0" u="none" strike="noStrike" kern="0" cap="none" spc="100" normalizeH="0" baseline="0" noProof="0" dirty="0">
              <a:ln>
                <a:noFill/>
              </a:ln>
              <a:solidFill>
                <a:schemeClr val="tx1">
                  <a:lumMod val="85000"/>
                  <a:lumOff val="15000"/>
                </a:schemeClr>
              </a:solidFill>
              <a:effectLst/>
              <a:uLnTx/>
              <a:uFillTx/>
              <a:latin typeface="微软雅黑 Light"/>
              <a:ea typeface="微软雅黑 Light"/>
            </a:endParaRPr>
          </a:p>
        </p:txBody>
      </p:sp>
      <p:sp>
        <p:nvSpPr>
          <p:cNvPr id="34" name="矩形 33"/>
          <p:cNvSpPr/>
          <p:nvPr/>
        </p:nvSpPr>
        <p:spPr>
          <a:xfrm>
            <a:off x="1440292" y="1712743"/>
            <a:ext cx="2266272" cy="400110"/>
          </a:xfrm>
          <a:prstGeom prst="rect">
            <a:avLst/>
          </a:prstGeom>
          <a:noFill/>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2000" b="1" i="0" u="none" strike="noStrike" kern="0" cap="none" spc="0" normalizeH="0" baseline="0" noProof="0" dirty="0">
                <a:ln>
                  <a:noFill/>
                </a:ln>
                <a:solidFill>
                  <a:schemeClr val="accent1"/>
                </a:solidFill>
                <a:effectLst/>
                <a:uLnTx/>
                <a:uFillTx/>
                <a:latin typeface="微软雅黑"/>
                <a:ea typeface="微软雅黑"/>
              </a:rPr>
              <a:t>可重定向文件</a:t>
            </a:r>
            <a:endParaRPr kumimoji="0" lang="en-US" altLang="zh-CN" sz="2000" b="1" i="0" u="none" strike="noStrike" kern="0" cap="none" spc="0" normalizeH="0" baseline="0" noProof="0" dirty="0">
              <a:ln>
                <a:noFill/>
              </a:ln>
              <a:solidFill>
                <a:schemeClr val="accent1"/>
              </a:solidFill>
              <a:effectLst/>
              <a:uLnTx/>
              <a:uFillTx/>
              <a:latin typeface="微软雅黑"/>
              <a:ea typeface="微软雅黑"/>
            </a:endParaRPr>
          </a:p>
        </p:txBody>
      </p:sp>
      <p:sp>
        <p:nvSpPr>
          <p:cNvPr id="44" name="箭头: V 形 43"/>
          <p:cNvSpPr/>
          <p:nvPr/>
        </p:nvSpPr>
        <p:spPr>
          <a:xfrm>
            <a:off x="6307395" y="2239938"/>
            <a:ext cx="1392154" cy="3662708"/>
          </a:xfrm>
          <a:prstGeom prst="chevron">
            <a:avLst>
              <a:gd name="adj" fmla="val 58731"/>
            </a:avLst>
          </a:prstGeom>
          <a:solidFill>
            <a:schemeClr val="accent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dirty="0">
              <a:ln>
                <a:noFill/>
              </a:ln>
              <a:solidFill>
                <a:srgbClr val="243551"/>
              </a:solidFill>
              <a:effectLst/>
              <a:uLnTx/>
              <a:uFillTx/>
              <a:latin typeface="Segoe UI"/>
              <a:ea typeface="微软雅黑 Light"/>
              <a:cs typeface="+mn-cs"/>
            </a:endParaRPr>
          </a:p>
        </p:txBody>
      </p:sp>
      <p:grpSp>
        <p:nvGrpSpPr>
          <p:cNvPr id="45" name="组合 44"/>
          <p:cNvGrpSpPr/>
          <p:nvPr/>
        </p:nvGrpSpPr>
        <p:grpSpPr>
          <a:xfrm>
            <a:off x="5331676" y="2239938"/>
            <a:ext cx="1392154" cy="3662708"/>
            <a:chOff x="1989055" y="1760894"/>
            <a:chExt cx="2415955" cy="3193338"/>
          </a:xfrm>
          <a:solidFill>
            <a:schemeClr val="accent1"/>
          </a:solidFill>
        </p:grpSpPr>
        <p:sp>
          <p:nvSpPr>
            <p:cNvPr id="46" name="平行四边形 45"/>
            <p:cNvSpPr/>
            <p:nvPr/>
          </p:nvSpPr>
          <p:spPr>
            <a:xfrm>
              <a:off x="1989055" y="1760894"/>
              <a:ext cx="2415955" cy="265869"/>
            </a:xfrm>
            <a:prstGeom prst="parallelogram">
              <a:avLst>
                <a:gd name="adj" fmla="val 57826"/>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dirty="0">
                <a:ln>
                  <a:noFill/>
                </a:ln>
                <a:solidFill>
                  <a:srgbClr val="243551"/>
                </a:solidFill>
                <a:effectLst/>
                <a:uLnTx/>
                <a:uFillTx/>
                <a:latin typeface="Segoe UI"/>
                <a:ea typeface="微软雅黑 Light"/>
                <a:cs typeface="+mn-cs"/>
              </a:endParaRPr>
            </a:p>
          </p:txBody>
        </p:sp>
        <p:sp>
          <p:nvSpPr>
            <p:cNvPr id="47" name="平行四边形 46"/>
            <p:cNvSpPr/>
            <p:nvPr/>
          </p:nvSpPr>
          <p:spPr>
            <a:xfrm flipV="1">
              <a:off x="1989055" y="4688363"/>
              <a:ext cx="2415955" cy="265869"/>
            </a:xfrm>
            <a:prstGeom prst="parallelogram">
              <a:avLst>
                <a:gd name="adj" fmla="val 57826"/>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dirty="0">
                <a:ln>
                  <a:noFill/>
                </a:ln>
                <a:solidFill>
                  <a:srgbClr val="243551"/>
                </a:solidFill>
                <a:effectLst/>
                <a:uLnTx/>
                <a:uFillTx/>
                <a:latin typeface="Segoe UI"/>
                <a:ea typeface="微软雅黑 Light"/>
                <a:cs typeface="+mn-cs"/>
              </a:endParaRPr>
            </a:p>
          </p:txBody>
        </p:sp>
      </p:grpSp>
      <p:sp>
        <p:nvSpPr>
          <p:cNvPr id="41" name="文本框 40"/>
          <p:cNvSpPr txBox="1"/>
          <p:nvPr/>
        </p:nvSpPr>
        <p:spPr>
          <a:xfrm>
            <a:off x="6970265" y="3609626"/>
            <a:ext cx="811429" cy="461665"/>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2400" b="0" i="0" u="none" strike="noStrike" kern="0" cap="none" spc="0" normalizeH="0" baseline="0" noProof="0" dirty="0">
                <a:ln>
                  <a:noFill/>
                </a:ln>
                <a:solidFill>
                  <a:srgbClr val="FFFFFF"/>
                </a:solidFill>
                <a:effectLst/>
                <a:uLnTx/>
                <a:uFillTx/>
                <a:latin typeface="微软雅黑"/>
                <a:ea typeface="微软雅黑"/>
              </a:rPr>
              <a:t>02</a:t>
            </a:r>
            <a:endParaRPr kumimoji="0" lang="zh-CN" altLang="en-US" sz="2400" b="0" i="0" u="none" strike="noStrike" kern="0" cap="none" spc="0" normalizeH="0" baseline="0" noProof="0" dirty="0">
              <a:ln>
                <a:noFill/>
              </a:ln>
              <a:solidFill>
                <a:srgbClr val="FFFFFF"/>
              </a:solidFill>
              <a:effectLst/>
              <a:uLnTx/>
              <a:uFillTx/>
              <a:latin typeface="微软雅黑"/>
              <a:ea typeface="微软雅黑"/>
            </a:endParaRPr>
          </a:p>
        </p:txBody>
      </p:sp>
      <p:sp>
        <p:nvSpPr>
          <p:cNvPr id="42" name="文本框 41"/>
          <p:cNvSpPr txBox="1"/>
          <p:nvPr/>
        </p:nvSpPr>
        <p:spPr>
          <a:xfrm>
            <a:off x="3978138" y="2724043"/>
            <a:ext cx="2745692" cy="2629631"/>
          </a:xfrm>
          <a:prstGeom prst="rect">
            <a:avLst/>
          </a:prstGeom>
          <a:noFill/>
        </p:spPr>
        <p:txBody>
          <a:bodyPr wrap="square" rtlCol="0">
            <a:spAutoFit/>
          </a:bodyPr>
          <a:lstStyle/>
          <a:p>
            <a:r>
              <a:rPr lang="zh-CN" altLang="zh-CN"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5</a:t>
            </a:r>
            <a:r>
              <a:rPr lang="zh-CN" altLang="zh-CN"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a:t>
            </a:r>
            <a:r>
              <a:rPr lang="en-US" altLang="zh-CN" sz="1600" dirty="0" err="1">
                <a:latin typeface="微软雅黑" panose="020B0503020204020204" pitchFamily="34" charset="-122"/>
                <a:ea typeface="微软雅黑" panose="020B0503020204020204" pitchFamily="34" charset="-122"/>
              </a:rPr>
              <a:t>t,section</a:t>
            </a:r>
            <a:r>
              <a:rPr lang="en-US" altLang="zh-CN" sz="1600" dirty="0">
                <a:latin typeface="微软雅黑" panose="020B0503020204020204" pitchFamily="34" charset="-122"/>
                <a:ea typeface="微软雅黑" panose="020B0503020204020204" pitchFamily="34" charset="-122"/>
              </a:rPr>
              <a:t>-details </a:t>
            </a:r>
            <a:r>
              <a:rPr lang="zh-CN" altLang="zh-CN" sz="1600" dirty="0">
                <a:latin typeface="微软雅黑" panose="020B0503020204020204" pitchFamily="34" charset="-122"/>
                <a:ea typeface="微软雅黑" panose="020B0503020204020204" pitchFamily="34" charset="-122"/>
              </a:rPr>
              <a:t>显示节的详细信息</a:t>
            </a:r>
            <a:r>
              <a:rPr lang="en-US" altLang="zh-CN" sz="1600" dirty="0">
                <a:latin typeface="微软雅黑" panose="020B0503020204020204" pitchFamily="34" charset="-122"/>
                <a:ea typeface="微软雅黑" panose="020B0503020204020204" pitchFamily="34" charset="-122"/>
              </a:rPr>
              <a:t>(-S</a:t>
            </a:r>
            <a:r>
              <a:rPr lang="zh-CN" altLang="zh-CN" sz="1600" dirty="0">
                <a:latin typeface="微软雅黑" panose="020B0503020204020204" pitchFamily="34" charset="-122"/>
                <a:ea typeface="微软雅黑" panose="020B0503020204020204" pitchFamily="34" charset="-122"/>
              </a:rPr>
              <a:t>的</a:t>
            </a:r>
            <a:r>
              <a:rPr lang="en-US" altLang="zh-CN" sz="1600" dirty="0">
                <a:latin typeface="微软雅黑" panose="020B0503020204020204" pitchFamily="34" charset="-122"/>
                <a:ea typeface="微软雅黑" panose="020B0503020204020204" pitchFamily="34" charset="-122"/>
              </a:rPr>
              <a:t>)</a:t>
            </a:r>
            <a:r>
              <a:rPr lang="zh-CN" altLang="zh-CN" sz="1600" dirty="0">
                <a:latin typeface="微软雅黑" panose="020B0503020204020204" pitchFamily="34" charset="-122"/>
                <a:ea typeface="微软雅黑" panose="020B0503020204020204" pitchFamily="34" charset="-122"/>
              </a:rPr>
              <a:t>。</a:t>
            </a:r>
            <a:endParaRPr lang="zh-CN" altLang="zh-CN" sz="1600" dirty="0">
              <a:latin typeface="微软雅黑" panose="020B0503020204020204" pitchFamily="34" charset="-122"/>
              <a:ea typeface="微软雅黑" panose="020B0503020204020204" pitchFamily="34" charset="-122"/>
            </a:endParaRPr>
          </a:p>
          <a:p>
            <a:r>
              <a:rPr lang="zh-CN" altLang="zh-CN"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6</a:t>
            </a:r>
            <a:r>
              <a:rPr lang="zh-CN" altLang="zh-CN"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a:t>
            </a:r>
            <a:r>
              <a:rPr lang="en-US" altLang="zh-CN" sz="1600" dirty="0" err="1">
                <a:latin typeface="微软雅黑" panose="020B0503020204020204" pitchFamily="34" charset="-122"/>
                <a:ea typeface="微软雅黑" panose="020B0503020204020204" pitchFamily="34" charset="-122"/>
              </a:rPr>
              <a:t>s,symbols</a:t>
            </a:r>
            <a:r>
              <a:rPr lang="en-US" altLang="zh-CN" sz="1600" dirty="0">
                <a:latin typeface="微软雅黑" panose="020B0503020204020204" pitchFamily="34" charset="-122"/>
                <a:ea typeface="微软雅黑" panose="020B0503020204020204" pitchFamily="34" charset="-122"/>
              </a:rPr>
              <a:t> </a:t>
            </a:r>
            <a:r>
              <a:rPr lang="zh-CN" altLang="zh-CN" sz="1600" dirty="0">
                <a:latin typeface="微软雅黑" panose="020B0503020204020204" pitchFamily="34" charset="-122"/>
                <a:ea typeface="微软雅黑" panose="020B0503020204020204" pitchFamily="34" charset="-122"/>
              </a:rPr>
              <a:t>显示符号表段中的项（如果有数据的话）。</a:t>
            </a:r>
            <a:endParaRPr lang="zh-CN" altLang="zh-CN" sz="1600" dirty="0">
              <a:latin typeface="微软雅黑" panose="020B0503020204020204" pitchFamily="34" charset="-122"/>
              <a:ea typeface="微软雅黑" panose="020B0503020204020204" pitchFamily="34" charset="-122"/>
            </a:endParaRPr>
          </a:p>
          <a:p>
            <a:r>
              <a:rPr lang="zh-CN" altLang="zh-CN"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7</a:t>
            </a:r>
            <a:r>
              <a:rPr lang="zh-CN" altLang="zh-CN"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a:t>
            </a:r>
            <a:r>
              <a:rPr lang="en-US" altLang="zh-CN" sz="1600" dirty="0" err="1">
                <a:latin typeface="微软雅黑" panose="020B0503020204020204" pitchFamily="34" charset="-122"/>
                <a:ea typeface="微软雅黑" panose="020B0503020204020204" pitchFamily="34" charset="-122"/>
              </a:rPr>
              <a:t>e,headers</a:t>
            </a:r>
            <a:r>
              <a:rPr lang="en-US" altLang="zh-CN" sz="1600" dirty="0">
                <a:latin typeface="微软雅黑" panose="020B0503020204020204" pitchFamily="34" charset="-122"/>
                <a:ea typeface="微软雅黑" panose="020B0503020204020204" pitchFamily="34" charset="-122"/>
              </a:rPr>
              <a:t> </a:t>
            </a:r>
            <a:r>
              <a:rPr lang="zh-CN" altLang="zh-CN" sz="1600" dirty="0">
                <a:latin typeface="微软雅黑" panose="020B0503020204020204" pitchFamily="34" charset="-122"/>
                <a:ea typeface="微软雅黑" panose="020B0503020204020204" pitchFamily="34" charset="-122"/>
              </a:rPr>
              <a:t>显示全部头信息，等价于</a:t>
            </a:r>
            <a:r>
              <a:rPr lang="en-US" altLang="zh-CN" sz="1600" dirty="0">
                <a:latin typeface="微软雅黑" panose="020B0503020204020204" pitchFamily="34" charset="-122"/>
                <a:ea typeface="微软雅黑" panose="020B0503020204020204" pitchFamily="34" charset="-122"/>
              </a:rPr>
              <a:t>: -h -l -S </a:t>
            </a:r>
            <a:r>
              <a:rPr lang="zh-CN" altLang="zh-CN" sz="1600" dirty="0">
                <a:latin typeface="微软雅黑" panose="020B0503020204020204" pitchFamily="34" charset="-122"/>
                <a:ea typeface="微软雅黑" panose="020B0503020204020204" pitchFamily="34" charset="-122"/>
              </a:rPr>
              <a:t>。</a:t>
            </a:r>
            <a:endParaRPr lang="zh-CN" altLang="zh-CN" sz="1600" dirty="0">
              <a:latin typeface="微软雅黑" panose="020B0503020204020204" pitchFamily="34" charset="-122"/>
              <a:ea typeface="微软雅黑" panose="020B0503020204020204" pitchFamily="34" charset="-122"/>
            </a:endParaRPr>
          </a:p>
          <a:p>
            <a:r>
              <a:rPr lang="zh-CN" altLang="zh-CN"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8</a:t>
            </a:r>
            <a:r>
              <a:rPr lang="zh-CN" altLang="zh-CN"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a:t>
            </a:r>
            <a:r>
              <a:rPr lang="en-US" altLang="zh-CN" sz="1600" dirty="0" err="1">
                <a:latin typeface="微软雅黑" panose="020B0503020204020204" pitchFamily="34" charset="-122"/>
                <a:ea typeface="微软雅黑" panose="020B0503020204020204" pitchFamily="34" charset="-122"/>
              </a:rPr>
              <a:t>n,notes</a:t>
            </a:r>
            <a:r>
              <a:rPr lang="en-US" altLang="zh-CN" sz="1600" dirty="0">
                <a:latin typeface="微软雅黑" panose="020B0503020204020204" pitchFamily="34" charset="-122"/>
                <a:ea typeface="微软雅黑" panose="020B0503020204020204" pitchFamily="34" charset="-122"/>
              </a:rPr>
              <a:t> </a:t>
            </a:r>
            <a:r>
              <a:rPr lang="zh-CN" altLang="zh-CN" sz="1600" dirty="0">
                <a:latin typeface="微软雅黑" panose="020B0503020204020204" pitchFamily="34" charset="-122"/>
                <a:ea typeface="微软雅黑" panose="020B0503020204020204" pitchFamily="34" charset="-122"/>
              </a:rPr>
              <a:t>显示</a:t>
            </a:r>
            <a:r>
              <a:rPr lang="en-US" altLang="zh-CN" sz="1600" dirty="0">
                <a:latin typeface="微软雅黑" panose="020B0503020204020204" pitchFamily="34" charset="-122"/>
                <a:ea typeface="微软雅黑" panose="020B0503020204020204" pitchFamily="34" charset="-122"/>
              </a:rPr>
              <a:t>note</a:t>
            </a:r>
            <a:r>
              <a:rPr lang="zh-CN" altLang="zh-CN" sz="1600" dirty="0">
                <a:latin typeface="微软雅黑" panose="020B0503020204020204" pitchFamily="34" charset="-122"/>
                <a:ea typeface="微软雅黑" panose="020B0503020204020204" pitchFamily="34" charset="-122"/>
              </a:rPr>
              <a:t>段（内核注释）的信息。</a:t>
            </a:r>
            <a:endParaRPr lang="zh-CN" altLang="zh-CN" sz="1600" dirty="0">
              <a:latin typeface="微软雅黑" panose="020B0503020204020204" pitchFamily="34" charset="-122"/>
              <a:ea typeface="微软雅黑" panose="020B0503020204020204" pitchFamily="34" charset="-122"/>
            </a:endParaRPr>
          </a:p>
          <a:p>
            <a:pPr marL="0" marR="0" lvl="0" indent="0" algn="r" defTabSz="914400" eaLnBrk="1" fontAlgn="auto" latinLnBrk="0" hangingPunct="1">
              <a:lnSpc>
                <a:spcPct val="130000"/>
              </a:lnSpc>
              <a:spcBef>
                <a:spcPts val="0"/>
              </a:spcBef>
              <a:spcAft>
                <a:spcPts val="0"/>
              </a:spcAft>
              <a:buClrTx/>
              <a:buSzTx/>
              <a:buFontTx/>
              <a:buNone/>
              <a:defRPr/>
            </a:pPr>
            <a:endParaRPr kumimoji="0" lang="zh-CN" altLang="en-US" sz="1600" b="0" i="0" u="none" strike="noStrike" kern="0" cap="none" spc="100" normalizeH="0" baseline="0" noProof="0" dirty="0">
              <a:ln>
                <a:noFill/>
              </a:ln>
              <a:solidFill>
                <a:schemeClr val="tx1">
                  <a:lumMod val="85000"/>
                  <a:lumOff val="15000"/>
                </a:schemeClr>
              </a:solidFill>
              <a:effectLst/>
              <a:uLnTx/>
              <a:uFillTx/>
              <a:latin typeface="微软雅黑 Light"/>
              <a:ea typeface="微软雅黑 Light"/>
            </a:endParaRPr>
          </a:p>
        </p:txBody>
      </p:sp>
      <p:sp>
        <p:nvSpPr>
          <p:cNvPr id="43" name="矩形 42"/>
          <p:cNvSpPr/>
          <p:nvPr/>
        </p:nvSpPr>
        <p:spPr>
          <a:xfrm>
            <a:off x="5374539" y="1702740"/>
            <a:ext cx="1907106" cy="400110"/>
          </a:xfrm>
          <a:prstGeom prst="rect">
            <a:avLst/>
          </a:prstGeom>
          <a:noFill/>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2000" b="1" i="0" u="none" strike="noStrike" kern="0" cap="none" spc="0" normalizeH="0" baseline="0" noProof="0" dirty="0">
                <a:ln>
                  <a:noFill/>
                </a:ln>
                <a:solidFill>
                  <a:schemeClr val="accent1"/>
                </a:solidFill>
                <a:effectLst/>
                <a:uLnTx/>
                <a:uFillTx/>
                <a:latin typeface="微软雅黑"/>
                <a:ea typeface="微软雅黑"/>
              </a:rPr>
              <a:t>可执行文件</a:t>
            </a:r>
            <a:endParaRPr kumimoji="0" lang="en-US" altLang="zh-CN" sz="2000" b="1" i="0" u="none" strike="noStrike" kern="0" cap="none" spc="0" normalizeH="0" baseline="0" noProof="0" dirty="0">
              <a:ln>
                <a:noFill/>
              </a:ln>
              <a:solidFill>
                <a:schemeClr val="accent1"/>
              </a:solidFill>
              <a:effectLst/>
              <a:uLnTx/>
              <a:uFillTx/>
              <a:latin typeface="微软雅黑"/>
              <a:ea typeface="微软雅黑"/>
            </a:endParaRPr>
          </a:p>
        </p:txBody>
      </p:sp>
      <p:sp>
        <p:nvSpPr>
          <p:cNvPr id="53" name="箭头: V 形 52"/>
          <p:cNvSpPr/>
          <p:nvPr/>
        </p:nvSpPr>
        <p:spPr>
          <a:xfrm>
            <a:off x="10041364" y="2239937"/>
            <a:ext cx="1392154" cy="3662708"/>
          </a:xfrm>
          <a:prstGeom prst="chevron">
            <a:avLst>
              <a:gd name="adj" fmla="val 58731"/>
            </a:avLst>
          </a:prstGeom>
          <a:solidFill>
            <a:schemeClr val="accent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dirty="0">
              <a:ln>
                <a:noFill/>
              </a:ln>
              <a:solidFill>
                <a:srgbClr val="243551"/>
              </a:solidFill>
              <a:effectLst/>
              <a:uLnTx/>
              <a:uFillTx/>
              <a:latin typeface="Segoe UI"/>
              <a:ea typeface="微软雅黑 Light"/>
              <a:cs typeface="+mn-cs"/>
            </a:endParaRPr>
          </a:p>
        </p:txBody>
      </p:sp>
      <p:grpSp>
        <p:nvGrpSpPr>
          <p:cNvPr id="54" name="组合 53"/>
          <p:cNvGrpSpPr/>
          <p:nvPr/>
        </p:nvGrpSpPr>
        <p:grpSpPr>
          <a:xfrm>
            <a:off x="9065645" y="2239937"/>
            <a:ext cx="1392154" cy="3662708"/>
            <a:chOff x="1989055" y="1760894"/>
            <a:chExt cx="2415955" cy="3193338"/>
          </a:xfrm>
          <a:solidFill>
            <a:schemeClr val="accent1"/>
          </a:solidFill>
        </p:grpSpPr>
        <p:sp>
          <p:nvSpPr>
            <p:cNvPr id="55" name="平行四边形 54"/>
            <p:cNvSpPr/>
            <p:nvPr/>
          </p:nvSpPr>
          <p:spPr>
            <a:xfrm>
              <a:off x="1989055" y="1760894"/>
              <a:ext cx="2415955" cy="265869"/>
            </a:xfrm>
            <a:prstGeom prst="parallelogram">
              <a:avLst>
                <a:gd name="adj" fmla="val 57826"/>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dirty="0">
                <a:ln>
                  <a:noFill/>
                </a:ln>
                <a:solidFill>
                  <a:srgbClr val="243551"/>
                </a:solidFill>
                <a:effectLst/>
                <a:uLnTx/>
                <a:uFillTx/>
                <a:latin typeface="Segoe UI"/>
                <a:ea typeface="微软雅黑 Light"/>
                <a:cs typeface="+mn-cs"/>
              </a:endParaRPr>
            </a:p>
          </p:txBody>
        </p:sp>
        <p:sp>
          <p:nvSpPr>
            <p:cNvPr id="56" name="平行四边形 55"/>
            <p:cNvSpPr/>
            <p:nvPr/>
          </p:nvSpPr>
          <p:spPr>
            <a:xfrm flipV="1">
              <a:off x="1989055" y="4688363"/>
              <a:ext cx="2415955" cy="265869"/>
            </a:xfrm>
            <a:prstGeom prst="parallelogram">
              <a:avLst>
                <a:gd name="adj" fmla="val 57826"/>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dirty="0">
                <a:ln>
                  <a:noFill/>
                </a:ln>
                <a:solidFill>
                  <a:srgbClr val="243551"/>
                </a:solidFill>
                <a:effectLst/>
                <a:uLnTx/>
                <a:uFillTx/>
                <a:latin typeface="Segoe UI"/>
                <a:ea typeface="微软雅黑 Light"/>
                <a:cs typeface="+mn-cs"/>
              </a:endParaRPr>
            </a:p>
          </p:txBody>
        </p:sp>
      </p:grpSp>
      <p:sp>
        <p:nvSpPr>
          <p:cNvPr id="50" name="文本框 49"/>
          <p:cNvSpPr txBox="1"/>
          <p:nvPr/>
        </p:nvSpPr>
        <p:spPr>
          <a:xfrm>
            <a:off x="10737441" y="3609625"/>
            <a:ext cx="766726" cy="461665"/>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2400" b="0" i="0" u="none" strike="noStrike" kern="0" cap="none" spc="0" normalizeH="0" baseline="0" noProof="0" dirty="0">
                <a:ln>
                  <a:noFill/>
                </a:ln>
                <a:solidFill>
                  <a:srgbClr val="FFFFFF"/>
                </a:solidFill>
                <a:effectLst/>
                <a:uLnTx/>
                <a:uFillTx/>
                <a:latin typeface="微软雅黑"/>
                <a:ea typeface="微软雅黑"/>
              </a:rPr>
              <a:t>03</a:t>
            </a:r>
            <a:endParaRPr kumimoji="0" lang="zh-CN" altLang="en-US" sz="2400" b="0" i="0" u="none" strike="noStrike" kern="0" cap="none" spc="0" normalizeH="0" baseline="0" noProof="0" dirty="0">
              <a:ln>
                <a:noFill/>
              </a:ln>
              <a:solidFill>
                <a:srgbClr val="FFFFFF"/>
              </a:solidFill>
              <a:effectLst/>
              <a:uLnTx/>
              <a:uFillTx/>
              <a:latin typeface="微软雅黑"/>
              <a:ea typeface="微软雅黑"/>
            </a:endParaRPr>
          </a:p>
        </p:txBody>
      </p:sp>
      <p:sp>
        <p:nvSpPr>
          <p:cNvPr id="51" name="文本框 50"/>
          <p:cNvSpPr txBox="1"/>
          <p:nvPr/>
        </p:nvSpPr>
        <p:spPr>
          <a:xfrm>
            <a:off x="7893860" y="2894974"/>
            <a:ext cx="2745692" cy="2352632"/>
          </a:xfrm>
          <a:prstGeom prst="rect">
            <a:avLst/>
          </a:prstGeom>
          <a:noFill/>
        </p:spPr>
        <p:txBody>
          <a:bodyPr wrap="square" rtlCol="0">
            <a:spAutoFit/>
          </a:bodyPr>
          <a:lstStyle/>
          <a:p>
            <a:r>
              <a:rPr lang="zh-CN" altLang="zh-CN"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9</a:t>
            </a:r>
            <a:r>
              <a:rPr lang="zh-CN" altLang="zh-CN"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a:t>
            </a:r>
            <a:r>
              <a:rPr lang="en-US" altLang="zh-CN" sz="1600" dirty="0" err="1">
                <a:latin typeface="微软雅黑" panose="020B0503020204020204" pitchFamily="34" charset="-122"/>
                <a:ea typeface="微软雅黑" panose="020B0503020204020204" pitchFamily="34" charset="-122"/>
              </a:rPr>
              <a:t>r,relocs</a:t>
            </a:r>
            <a:r>
              <a:rPr lang="en-US" altLang="zh-CN" sz="1600" dirty="0">
                <a:latin typeface="微软雅黑" panose="020B0503020204020204" pitchFamily="34" charset="-122"/>
                <a:ea typeface="微软雅黑" panose="020B0503020204020204" pitchFamily="34" charset="-122"/>
              </a:rPr>
              <a:t> </a:t>
            </a:r>
            <a:r>
              <a:rPr lang="zh-CN" altLang="zh-CN" sz="1600" dirty="0">
                <a:latin typeface="微软雅黑" panose="020B0503020204020204" pitchFamily="34" charset="-122"/>
                <a:ea typeface="微软雅黑" panose="020B0503020204020204" pitchFamily="34" charset="-122"/>
              </a:rPr>
              <a:t>显示可重定位段的信息。</a:t>
            </a:r>
            <a:endParaRPr lang="zh-CN" altLang="zh-CN" sz="1600" dirty="0">
              <a:latin typeface="微软雅黑" panose="020B0503020204020204" pitchFamily="34" charset="-122"/>
              <a:ea typeface="微软雅黑" panose="020B0503020204020204" pitchFamily="34" charset="-122"/>
            </a:endParaRPr>
          </a:p>
          <a:p>
            <a:r>
              <a:rPr lang="zh-CN" altLang="zh-CN"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10</a:t>
            </a:r>
            <a:r>
              <a:rPr lang="zh-CN" altLang="zh-CN"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a:t>
            </a:r>
            <a:r>
              <a:rPr lang="en-US" altLang="zh-CN" sz="1600" dirty="0" err="1">
                <a:latin typeface="微软雅黑" panose="020B0503020204020204" pitchFamily="34" charset="-122"/>
                <a:ea typeface="微软雅黑" panose="020B0503020204020204" pitchFamily="34" charset="-122"/>
              </a:rPr>
              <a:t>u,unwind</a:t>
            </a:r>
            <a:r>
              <a:rPr lang="en-US" altLang="zh-CN" sz="1600" dirty="0">
                <a:latin typeface="微软雅黑" panose="020B0503020204020204" pitchFamily="34" charset="-122"/>
                <a:ea typeface="微软雅黑" panose="020B0503020204020204" pitchFamily="34" charset="-122"/>
              </a:rPr>
              <a:t> </a:t>
            </a:r>
            <a:r>
              <a:rPr lang="zh-CN" altLang="zh-CN" sz="1600" dirty="0">
                <a:latin typeface="微软雅黑" panose="020B0503020204020204" pitchFamily="34" charset="-122"/>
                <a:ea typeface="微软雅黑" panose="020B0503020204020204" pitchFamily="34" charset="-122"/>
              </a:rPr>
              <a:t>显示</a:t>
            </a:r>
            <a:r>
              <a:rPr lang="en-US" altLang="zh-CN" sz="1600" dirty="0">
                <a:latin typeface="微软雅黑" panose="020B0503020204020204" pitchFamily="34" charset="-122"/>
                <a:ea typeface="微软雅黑" panose="020B0503020204020204" pitchFamily="34" charset="-122"/>
              </a:rPr>
              <a:t>unwind</a:t>
            </a:r>
            <a:r>
              <a:rPr lang="zh-CN" altLang="zh-CN" sz="1600" dirty="0">
                <a:latin typeface="微软雅黑" panose="020B0503020204020204" pitchFamily="34" charset="-122"/>
                <a:ea typeface="微软雅黑" panose="020B0503020204020204" pitchFamily="34" charset="-122"/>
              </a:rPr>
              <a:t>段信息。</a:t>
            </a:r>
            <a:endParaRPr lang="zh-CN" altLang="zh-CN" sz="1600" dirty="0">
              <a:latin typeface="微软雅黑" panose="020B0503020204020204" pitchFamily="34" charset="-122"/>
              <a:ea typeface="微软雅黑" panose="020B0503020204020204" pitchFamily="34" charset="-122"/>
            </a:endParaRPr>
          </a:p>
          <a:p>
            <a:r>
              <a:rPr lang="zh-CN" altLang="zh-CN"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11</a:t>
            </a:r>
            <a:r>
              <a:rPr lang="zh-CN" altLang="zh-CN"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a:t>
            </a:r>
            <a:r>
              <a:rPr lang="en-US" altLang="zh-CN" sz="1600" dirty="0" err="1">
                <a:latin typeface="微软雅黑" panose="020B0503020204020204" pitchFamily="34" charset="-122"/>
                <a:ea typeface="微软雅黑" panose="020B0503020204020204" pitchFamily="34" charset="-122"/>
              </a:rPr>
              <a:t>d,dynamic</a:t>
            </a:r>
            <a:r>
              <a:rPr lang="en-US" altLang="zh-CN" sz="1600" dirty="0">
                <a:latin typeface="微软雅黑" panose="020B0503020204020204" pitchFamily="34" charset="-122"/>
                <a:ea typeface="微软雅黑" panose="020B0503020204020204" pitchFamily="34" charset="-122"/>
              </a:rPr>
              <a:t> </a:t>
            </a:r>
            <a:r>
              <a:rPr lang="zh-CN" altLang="zh-CN" sz="1600" dirty="0">
                <a:latin typeface="微软雅黑" panose="020B0503020204020204" pitchFamily="34" charset="-122"/>
                <a:ea typeface="微软雅黑" panose="020B0503020204020204" pitchFamily="34" charset="-122"/>
              </a:rPr>
              <a:t>显示动态段的信息。</a:t>
            </a:r>
            <a:endParaRPr lang="zh-CN" altLang="zh-CN" sz="1600" dirty="0">
              <a:latin typeface="微软雅黑" panose="020B0503020204020204" pitchFamily="34" charset="-122"/>
              <a:ea typeface="微软雅黑" panose="020B0503020204020204" pitchFamily="34" charset="-122"/>
            </a:endParaRPr>
          </a:p>
          <a:p>
            <a:r>
              <a:rPr lang="zh-CN" altLang="zh-CN"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12</a:t>
            </a:r>
            <a:r>
              <a:rPr lang="zh-CN" altLang="zh-CN"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-x </a:t>
            </a:r>
            <a:r>
              <a:rPr lang="zh-CN" altLang="zh-CN" sz="1600" dirty="0">
                <a:latin typeface="微软雅黑" panose="020B0503020204020204" pitchFamily="34" charset="-122"/>
                <a:ea typeface="微软雅黑" panose="020B0503020204020204" pitchFamily="34" charset="-122"/>
              </a:rPr>
              <a:t>以</a:t>
            </a:r>
            <a:r>
              <a:rPr lang="en-US" altLang="zh-CN" sz="1600" dirty="0">
                <a:latin typeface="微软雅黑" panose="020B0503020204020204" pitchFamily="34" charset="-122"/>
                <a:ea typeface="微软雅黑" panose="020B0503020204020204" pitchFamily="34" charset="-122"/>
              </a:rPr>
              <a:t>16</a:t>
            </a:r>
            <a:r>
              <a:rPr lang="zh-CN" altLang="zh-CN" sz="1600" dirty="0">
                <a:latin typeface="微软雅黑" panose="020B0503020204020204" pitchFamily="34" charset="-122"/>
                <a:ea typeface="微软雅黑" panose="020B0503020204020204" pitchFamily="34" charset="-122"/>
              </a:rPr>
              <a:t>进制方式显示指定段内内容。</a:t>
            </a:r>
            <a:endParaRPr lang="zh-CN" altLang="zh-CN" sz="1600" dirty="0">
              <a:latin typeface="微软雅黑" panose="020B0503020204020204" pitchFamily="34" charset="-122"/>
              <a:ea typeface="微软雅黑" panose="020B0503020204020204" pitchFamily="34" charset="-122"/>
            </a:endParaRPr>
          </a:p>
          <a:p>
            <a:pPr marL="0" marR="0" lvl="0" indent="0" algn="r" defTabSz="914400" eaLnBrk="1" fontAlgn="auto" latinLnBrk="0" hangingPunct="1">
              <a:lnSpc>
                <a:spcPct val="130000"/>
              </a:lnSpc>
              <a:spcBef>
                <a:spcPts val="0"/>
              </a:spcBef>
              <a:spcAft>
                <a:spcPts val="0"/>
              </a:spcAft>
              <a:buClrTx/>
              <a:buSzTx/>
              <a:buFontTx/>
              <a:buNone/>
              <a:defRPr/>
            </a:pPr>
            <a:endParaRPr kumimoji="0" lang="zh-CN" altLang="en-US" sz="1600" b="0" i="0" u="none" strike="noStrike" kern="0" cap="none" spc="100" normalizeH="0" baseline="0" noProof="0" dirty="0">
              <a:ln>
                <a:noFill/>
              </a:ln>
              <a:solidFill>
                <a:schemeClr val="tx1">
                  <a:lumMod val="85000"/>
                  <a:lumOff val="15000"/>
                </a:schemeClr>
              </a:solidFill>
              <a:effectLst/>
              <a:uLnTx/>
              <a:uFillTx/>
              <a:latin typeface="微软雅黑 Light"/>
              <a:ea typeface="微软雅黑 Light"/>
            </a:endParaRPr>
          </a:p>
        </p:txBody>
      </p:sp>
      <p:sp>
        <p:nvSpPr>
          <p:cNvPr id="52" name="矩形 51"/>
          <p:cNvSpPr/>
          <p:nvPr/>
        </p:nvSpPr>
        <p:spPr>
          <a:xfrm>
            <a:off x="9108506" y="1702740"/>
            <a:ext cx="1787291" cy="400110"/>
          </a:xfrm>
          <a:prstGeom prst="rect">
            <a:avLst/>
          </a:prstGeom>
          <a:noFill/>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defRPr/>
            </a:pPr>
            <a:r>
              <a:rPr lang="zh-CN" altLang="en-US" sz="2000" b="1" kern="0" dirty="0">
                <a:solidFill>
                  <a:schemeClr val="accent1"/>
                </a:solidFill>
                <a:latin typeface="微软雅黑"/>
                <a:ea typeface="微软雅黑"/>
              </a:rPr>
              <a:t>共享对象文件</a:t>
            </a:r>
            <a:endParaRPr kumimoji="0" lang="en-US" altLang="zh-CN" sz="2000" b="1" i="0" u="none" strike="noStrike" kern="0" cap="none" spc="0" normalizeH="0" baseline="0" noProof="0" dirty="0">
              <a:ln>
                <a:noFill/>
              </a:ln>
              <a:solidFill>
                <a:schemeClr val="accent1"/>
              </a:solidFill>
              <a:effectLst/>
              <a:uLnTx/>
              <a:uFillTx/>
              <a:latin typeface="微软雅黑"/>
              <a:ea typeface="微软雅黑"/>
            </a:endParaRPr>
          </a:p>
        </p:txBody>
      </p:sp>
      <p:sp>
        <p:nvSpPr>
          <p:cNvPr id="3" name="灯片编号占位符 2"/>
          <p:cNvSpPr>
            <a:spLocks noGrp="1"/>
          </p:cNvSpPr>
          <p:nvPr>
            <p:ph type="sldNum" sz="quarter" idx="4"/>
          </p:nvPr>
        </p:nvSpPr>
        <p:spPr/>
        <p:txBody>
          <a:bodyPr/>
          <a:lstStyle/>
          <a:p>
            <a:fld id="{48F10FC4-DD5C-4C24-B849-D8A0B2DC9874}" type="slidenum">
              <a:rPr lang="zh-CN" altLang="en-US" smtClean="0"/>
            </a:fld>
            <a:endParaRPr lang="zh-CN" altLang="en-US"/>
          </a:p>
        </p:txBody>
      </p:sp>
      <p:sp>
        <p:nvSpPr>
          <p:cNvPr id="4" name="文本框 3"/>
          <p:cNvSpPr txBox="1"/>
          <p:nvPr/>
        </p:nvSpPr>
        <p:spPr>
          <a:xfrm>
            <a:off x="747252" y="955353"/>
            <a:ext cx="4805579" cy="369332"/>
          </a:xfrm>
          <a:prstGeom prst="rect">
            <a:avLst/>
          </a:prstGeom>
          <a:noFill/>
        </p:spPr>
        <p:txBody>
          <a:bodyPr wrap="square" rtlCol="0">
            <a:spAutoFit/>
          </a:bodyPr>
          <a:lstStyle/>
          <a:p>
            <a:r>
              <a:rPr lang="zh-CN" altLang="en-US" dirty="0"/>
              <a:t>共</a:t>
            </a:r>
            <a:r>
              <a:rPr lang="en-US" altLang="zh-CN" dirty="0"/>
              <a:t>12</a:t>
            </a:r>
            <a:r>
              <a:rPr lang="zh-CN" altLang="en-US" dirty="0"/>
              <a:t>个参数，分别解析三种类型的文件。</a:t>
            </a:r>
            <a:endParaRPr lang="zh-CN" altLang="en-US"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椭圆 23"/>
          <p:cNvSpPr/>
          <p:nvPr/>
        </p:nvSpPr>
        <p:spPr>
          <a:xfrm>
            <a:off x="317506" y="1081184"/>
            <a:ext cx="1471719" cy="1471719"/>
          </a:xfrm>
          <a:prstGeom prst="ellipse">
            <a:avLst/>
          </a:prstGeom>
          <a:solidFill>
            <a:schemeClr val="accent1"/>
          </a:solidFill>
          <a:ln w="635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lang="zh-CN" altLang="en-US" sz="2800" b="1" kern="0" dirty="0">
                <a:solidFill>
                  <a:prstClr val="white"/>
                </a:solidFill>
                <a:latin typeface="微软雅黑" panose="020B0503020204020204" pitchFamily="34" charset="-122"/>
                <a:ea typeface="微软雅黑" panose="020B0503020204020204" pitchFamily="34" charset="-122"/>
              </a:rPr>
              <a:t>测试用例</a:t>
            </a:r>
            <a:endParaRPr kumimoji="0" lang="zh-CN" altLang="en-US" sz="28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22" name="椭圆 21"/>
          <p:cNvSpPr/>
          <p:nvPr/>
        </p:nvSpPr>
        <p:spPr>
          <a:xfrm flipH="1">
            <a:off x="6199481" y="1081183"/>
            <a:ext cx="1471719" cy="1471719"/>
          </a:xfrm>
          <a:prstGeom prst="ellipse">
            <a:avLst/>
          </a:prstGeom>
          <a:solidFill>
            <a:schemeClr val="accent2"/>
          </a:solidFill>
          <a:ln w="635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lang="zh-CN" altLang="en-US" sz="2800" b="1" kern="0" dirty="0">
                <a:solidFill>
                  <a:prstClr val="white"/>
                </a:solidFill>
                <a:latin typeface="微软雅黑" panose="020B0503020204020204" pitchFamily="34" charset="-122"/>
                <a:ea typeface="微软雅黑" panose="020B0503020204020204" pitchFamily="34" charset="-122"/>
              </a:rPr>
              <a:t>运行结果</a:t>
            </a:r>
            <a:endParaRPr kumimoji="0" lang="zh-CN" altLang="en-US" sz="28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26" name="文本框 25"/>
          <p:cNvSpPr txBox="1"/>
          <p:nvPr/>
        </p:nvSpPr>
        <p:spPr>
          <a:xfrm flipH="1">
            <a:off x="2046054" y="1616988"/>
            <a:ext cx="1934468" cy="400110"/>
          </a:xfrm>
          <a:prstGeom prst="rect">
            <a:avLst/>
          </a:prstGeom>
          <a:noFill/>
        </p:spPr>
        <p:txBody>
          <a:bodyPr wrap="square" rtlCol="0">
            <a:spAutoFit/>
          </a:bodyPr>
          <a:lstStyle/>
          <a:p>
            <a:pPr algn="ctr"/>
            <a:r>
              <a:rPr lang="en-US" altLang="zh-CN" sz="2000" b="1" dirty="0">
                <a:solidFill>
                  <a:schemeClr val="accent1"/>
                </a:solidFill>
                <a:latin typeface="微软雅黑"/>
                <a:ea typeface="微软雅黑"/>
              </a:rPr>
              <a:t>-h</a:t>
            </a:r>
            <a:r>
              <a:rPr lang="zh-CN" altLang="en-US" sz="2000" b="1" dirty="0">
                <a:solidFill>
                  <a:schemeClr val="accent1"/>
                </a:solidFill>
                <a:latin typeface="微软雅黑"/>
                <a:ea typeface="微软雅黑"/>
              </a:rPr>
              <a:t>参数</a:t>
            </a:r>
            <a:endParaRPr lang="zh-CN" altLang="en-US" sz="2000" b="1" dirty="0">
              <a:solidFill>
                <a:schemeClr val="accent1"/>
              </a:solidFill>
              <a:latin typeface="微软雅黑"/>
              <a:ea typeface="微软雅黑"/>
            </a:endParaRPr>
          </a:p>
        </p:txBody>
      </p:sp>
      <p:sp>
        <p:nvSpPr>
          <p:cNvPr id="2" name="灯片编号占位符 1"/>
          <p:cNvSpPr>
            <a:spLocks noGrp="1"/>
          </p:cNvSpPr>
          <p:nvPr>
            <p:ph type="sldNum" sz="quarter" idx="4"/>
          </p:nvPr>
        </p:nvSpPr>
        <p:spPr/>
        <p:txBody>
          <a:bodyPr/>
          <a:lstStyle/>
          <a:p>
            <a:fld id="{48F10FC4-DD5C-4C24-B849-D8A0B2DC9874}" type="slidenum">
              <a:rPr lang="zh-CN" altLang="en-US" smtClean="0"/>
            </a:fld>
            <a:endParaRPr lang="zh-CN" altLang="en-US"/>
          </a:p>
        </p:txBody>
      </p:sp>
      <p:graphicFrame>
        <p:nvGraphicFramePr>
          <p:cNvPr id="5" name="表格 4"/>
          <p:cNvGraphicFramePr>
            <a:graphicFrameLocks noGrp="1"/>
          </p:cNvGraphicFramePr>
          <p:nvPr/>
        </p:nvGraphicFramePr>
        <p:xfrm>
          <a:off x="111760" y="2690706"/>
          <a:ext cx="5803056" cy="3407624"/>
        </p:xfrm>
        <a:graphic>
          <a:graphicData uri="http://schemas.openxmlformats.org/drawingml/2006/table">
            <a:tbl>
              <a:tblPr firstRow="1" bandRow="1">
                <a:tableStyleId>{5C22544A-7EE6-4342-B048-85BDC9FD1C3A}</a:tableStyleId>
              </a:tblPr>
              <a:tblGrid>
                <a:gridCol w="1534160"/>
                <a:gridCol w="4268896"/>
              </a:tblGrid>
              <a:tr h="404072">
                <a:tc>
                  <a:txBody>
                    <a:bodyPr/>
                    <a:lstStyle/>
                    <a:p>
                      <a:pPr marL="0" marR="0" algn="just">
                        <a:spcBef>
                          <a:spcPts val="0"/>
                        </a:spcBef>
                        <a:spcAft>
                          <a:spcPts val="0"/>
                        </a:spcAft>
                      </a:pPr>
                      <a:r>
                        <a:rPr lang="zh-CN" altLang="en-US" sz="1600" dirty="0">
                          <a:effectLst/>
                          <a:latin typeface="微软雅黑" panose="020B0503020204020204" pitchFamily="34" charset="-122"/>
                          <a:ea typeface="微软雅黑" panose="020B0503020204020204" pitchFamily="34" charset="-122"/>
                        </a:rPr>
                        <a:t>测试用例编号</a:t>
                      </a:r>
                      <a:endParaRPr lang="zh-CN" altLang="en-US" sz="1600" dirty="0">
                        <a:effectLst/>
                        <a:latin typeface="微软雅黑" panose="020B0503020204020204" pitchFamily="34" charset="-122"/>
                        <a:ea typeface="微软雅黑" panose="020B0503020204020204" pitchFamily="34" charset="-122"/>
                      </a:endParaRPr>
                    </a:p>
                  </a:txBody>
                  <a:tcPr marL="68580" marR="68580"/>
                </a:tc>
                <a:tc>
                  <a:txBody>
                    <a:bodyPr/>
                    <a:lstStyle/>
                    <a:p>
                      <a:pPr marL="0" marR="0" algn="just">
                        <a:spcBef>
                          <a:spcPts val="0"/>
                        </a:spcBef>
                        <a:spcAft>
                          <a:spcPts val="0"/>
                        </a:spcAft>
                      </a:pPr>
                      <a:r>
                        <a:rPr lang="en-US" sz="1600">
                          <a:effectLst/>
                          <a:latin typeface="微软雅黑" panose="020B0503020204020204" pitchFamily="34" charset="-122"/>
                          <a:ea typeface="微软雅黑" panose="020B0503020204020204" pitchFamily="34" charset="-122"/>
                        </a:rPr>
                        <a:t>ELF_TEST_001</a:t>
                      </a:r>
                      <a:endParaRPr lang="en-US" sz="1600">
                        <a:effectLst/>
                        <a:latin typeface="微软雅黑" panose="020B0503020204020204" pitchFamily="34" charset="-122"/>
                        <a:ea typeface="微软雅黑" panose="020B0503020204020204" pitchFamily="34" charset="-122"/>
                      </a:endParaRPr>
                    </a:p>
                  </a:txBody>
                  <a:tcPr marL="68580" marR="68580"/>
                </a:tc>
              </a:tr>
              <a:tr h="404072">
                <a:tc>
                  <a:txBody>
                    <a:bodyPr/>
                    <a:lstStyle/>
                    <a:p>
                      <a:pPr marL="0" marR="0" algn="just">
                        <a:spcBef>
                          <a:spcPts val="0"/>
                        </a:spcBef>
                        <a:spcAft>
                          <a:spcPts val="0"/>
                        </a:spcAft>
                      </a:pPr>
                      <a:r>
                        <a:rPr lang="zh-CN" altLang="en-US" sz="1600">
                          <a:effectLst/>
                          <a:latin typeface="微软雅黑" panose="020B0503020204020204" pitchFamily="34" charset="-122"/>
                          <a:ea typeface="微软雅黑" panose="020B0503020204020204" pitchFamily="34" charset="-122"/>
                        </a:rPr>
                        <a:t>测试项目</a:t>
                      </a:r>
                      <a:endParaRPr lang="zh-CN" altLang="en-US" sz="1600">
                        <a:effectLst/>
                        <a:latin typeface="微软雅黑" panose="020B0503020204020204" pitchFamily="34" charset="-122"/>
                        <a:ea typeface="微软雅黑" panose="020B0503020204020204" pitchFamily="34" charset="-122"/>
                      </a:endParaRPr>
                    </a:p>
                  </a:txBody>
                  <a:tcPr marL="68580" marR="68580"/>
                </a:tc>
                <a:tc>
                  <a:txBody>
                    <a:bodyPr/>
                    <a:lstStyle/>
                    <a:p>
                      <a:pPr marL="0" marR="0" algn="just">
                        <a:spcBef>
                          <a:spcPts val="0"/>
                        </a:spcBef>
                        <a:spcAft>
                          <a:spcPts val="0"/>
                        </a:spcAft>
                      </a:pPr>
                      <a:r>
                        <a:rPr lang="en-US" sz="1600">
                          <a:effectLst/>
                          <a:latin typeface="微软雅黑" panose="020B0503020204020204" pitchFamily="34" charset="-122"/>
                          <a:ea typeface="微软雅黑" panose="020B0503020204020204" pitchFamily="34" charset="-122"/>
                        </a:rPr>
                        <a:t>ELF</a:t>
                      </a:r>
                      <a:r>
                        <a:rPr lang="zh-CN" altLang="en-US" sz="1600">
                          <a:effectLst/>
                          <a:latin typeface="微软雅黑" panose="020B0503020204020204" pitchFamily="34" charset="-122"/>
                          <a:ea typeface="微软雅黑" panose="020B0503020204020204" pitchFamily="34" charset="-122"/>
                        </a:rPr>
                        <a:t>文件解析器</a:t>
                      </a:r>
                      <a:endParaRPr lang="zh-CN" altLang="en-US" sz="1600">
                        <a:effectLst/>
                        <a:latin typeface="微软雅黑" panose="020B0503020204020204" pitchFamily="34" charset="-122"/>
                        <a:ea typeface="微软雅黑" panose="020B0503020204020204" pitchFamily="34" charset="-122"/>
                      </a:endParaRPr>
                    </a:p>
                  </a:txBody>
                  <a:tcPr marL="68580" marR="68580"/>
                </a:tc>
              </a:tr>
              <a:tr h="404072">
                <a:tc>
                  <a:txBody>
                    <a:bodyPr/>
                    <a:lstStyle/>
                    <a:p>
                      <a:pPr marL="0" marR="0" algn="just">
                        <a:spcBef>
                          <a:spcPts val="0"/>
                        </a:spcBef>
                        <a:spcAft>
                          <a:spcPts val="0"/>
                        </a:spcAft>
                      </a:pPr>
                      <a:r>
                        <a:rPr lang="zh-CN" altLang="en-US" sz="1600">
                          <a:effectLst/>
                          <a:latin typeface="微软雅黑" panose="020B0503020204020204" pitchFamily="34" charset="-122"/>
                          <a:ea typeface="微软雅黑" panose="020B0503020204020204" pitchFamily="34" charset="-122"/>
                        </a:rPr>
                        <a:t>测试标题</a:t>
                      </a:r>
                      <a:endParaRPr lang="zh-CN" altLang="en-US" sz="1600">
                        <a:effectLst/>
                        <a:latin typeface="微软雅黑" panose="020B0503020204020204" pitchFamily="34" charset="-122"/>
                        <a:ea typeface="微软雅黑" panose="020B0503020204020204" pitchFamily="34" charset="-122"/>
                      </a:endParaRPr>
                    </a:p>
                  </a:txBody>
                  <a:tcPr marL="68580" marR="68580"/>
                </a:tc>
                <a:tc>
                  <a:txBody>
                    <a:bodyPr/>
                    <a:lstStyle/>
                    <a:p>
                      <a:pPr marL="0" marR="0" algn="just">
                        <a:spcBef>
                          <a:spcPts val="0"/>
                        </a:spcBef>
                        <a:spcAft>
                          <a:spcPts val="0"/>
                        </a:spcAft>
                      </a:pPr>
                      <a:r>
                        <a:rPr lang="en-US" sz="1600">
                          <a:effectLst/>
                          <a:latin typeface="微软雅黑" panose="020B0503020204020204" pitchFamily="34" charset="-122"/>
                          <a:ea typeface="微软雅黑" panose="020B0503020204020204" pitchFamily="34" charset="-122"/>
                        </a:rPr>
                        <a:t>-h</a:t>
                      </a:r>
                      <a:r>
                        <a:rPr lang="zh-CN" altLang="en-US" sz="1600">
                          <a:effectLst/>
                          <a:latin typeface="微软雅黑" panose="020B0503020204020204" pitchFamily="34" charset="-122"/>
                          <a:ea typeface="微软雅黑" panose="020B0503020204020204" pitchFamily="34" charset="-122"/>
                        </a:rPr>
                        <a:t>参数测试</a:t>
                      </a:r>
                      <a:endParaRPr lang="zh-CN" altLang="en-US" sz="1600">
                        <a:effectLst/>
                        <a:latin typeface="微软雅黑" panose="020B0503020204020204" pitchFamily="34" charset="-122"/>
                        <a:ea typeface="微软雅黑" panose="020B0503020204020204" pitchFamily="34" charset="-122"/>
                      </a:endParaRPr>
                    </a:p>
                  </a:txBody>
                  <a:tcPr marL="68580" marR="68580"/>
                </a:tc>
              </a:tr>
              <a:tr h="404072">
                <a:tc>
                  <a:txBody>
                    <a:bodyPr/>
                    <a:lstStyle/>
                    <a:p>
                      <a:pPr marL="0" marR="0" algn="just">
                        <a:spcBef>
                          <a:spcPts val="0"/>
                        </a:spcBef>
                        <a:spcAft>
                          <a:spcPts val="0"/>
                        </a:spcAft>
                      </a:pPr>
                      <a:r>
                        <a:rPr lang="zh-CN" altLang="en-US" sz="1600">
                          <a:effectLst/>
                          <a:latin typeface="微软雅黑" panose="020B0503020204020204" pitchFamily="34" charset="-122"/>
                          <a:ea typeface="微软雅黑" panose="020B0503020204020204" pitchFamily="34" charset="-122"/>
                        </a:rPr>
                        <a:t>重要级别</a:t>
                      </a:r>
                      <a:endParaRPr lang="zh-CN" altLang="en-US" sz="1600">
                        <a:effectLst/>
                        <a:latin typeface="微软雅黑" panose="020B0503020204020204" pitchFamily="34" charset="-122"/>
                        <a:ea typeface="微软雅黑" panose="020B0503020204020204" pitchFamily="34" charset="-122"/>
                      </a:endParaRPr>
                    </a:p>
                  </a:txBody>
                  <a:tcPr marL="68580" marR="68580"/>
                </a:tc>
                <a:tc>
                  <a:txBody>
                    <a:bodyPr/>
                    <a:lstStyle/>
                    <a:p>
                      <a:pPr marL="0" marR="0" algn="just">
                        <a:spcBef>
                          <a:spcPts val="0"/>
                        </a:spcBef>
                        <a:spcAft>
                          <a:spcPts val="0"/>
                        </a:spcAft>
                      </a:pPr>
                      <a:r>
                        <a:rPr lang="zh-CN" altLang="en-US" sz="1600">
                          <a:effectLst/>
                          <a:latin typeface="微软雅黑" panose="020B0503020204020204" pitchFamily="34" charset="-122"/>
                          <a:ea typeface="微软雅黑" panose="020B0503020204020204" pitchFamily="34" charset="-122"/>
                        </a:rPr>
                        <a:t>中</a:t>
                      </a:r>
                      <a:endParaRPr lang="zh-CN" altLang="en-US" sz="1600">
                        <a:effectLst/>
                        <a:latin typeface="微软雅黑" panose="020B0503020204020204" pitchFamily="34" charset="-122"/>
                        <a:ea typeface="微软雅黑" panose="020B0503020204020204" pitchFamily="34" charset="-122"/>
                      </a:endParaRPr>
                    </a:p>
                  </a:txBody>
                  <a:tcPr marL="68580" marR="68580"/>
                </a:tc>
              </a:tr>
              <a:tr h="404072">
                <a:tc>
                  <a:txBody>
                    <a:bodyPr/>
                    <a:lstStyle/>
                    <a:p>
                      <a:pPr marL="0" marR="0" algn="just">
                        <a:spcBef>
                          <a:spcPts val="0"/>
                        </a:spcBef>
                        <a:spcAft>
                          <a:spcPts val="0"/>
                        </a:spcAft>
                      </a:pPr>
                      <a:r>
                        <a:rPr lang="zh-CN" altLang="en-US" sz="1600">
                          <a:effectLst/>
                          <a:latin typeface="微软雅黑" panose="020B0503020204020204" pitchFamily="34" charset="-122"/>
                          <a:ea typeface="微软雅黑" panose="020B0503020204020204" pitchFamily="34" charset="-122"/>
                        </a:rPr>
                        <a:t>预置条件</a:t>
                      </a:r>
                      <a:endParaRPr lang="zh-CN" altLang="en-US" sz="1600">
                        <a:effectLst/>
                        <a:latin typeface="微软雅黑" panose="020B0503020204020204" pitchFamily="34" charset="-122"/>
                        <a:ea typeface="微软雅黑" panose="020B0503020204020204" pitchFamily="34" charset="-122"/>
                      </a:endParaRPr>
                    </a:p>
                  </a:txBody>
                  <a:tcPr marL="68580" marR="68580"/>
                </a:tc>
                <a:tc>
                  <a:txBody>
                    <a:bodyPr/>
                    <a:lstStyle/>
                    <a:p>
                      <a:pPr marL="0" marR="0" algn="just">
                        <a:spcBef>
                          <a:spcPts val="0"/>
                        </a:spcBef>
                        <a:spcAft>
                          <a:spcPts val="0"/>
                        </a:spcAft>
                      </a:pPr>
                      <a:r>
                        <a:rPr lang="zh-CN" altLang="en-US" sz="1600" dirty="0">
                          <a:effectLst/>
                          <a:latin typeface="微软雅黑" panose="020B0503020204020204" pitchFamily="34" charset="-122"/>
                          <a:ea typeface="微软雅黑" panose="020B0503020204020204" pitchFamily="34" charset="-122"/>
                        </a:rPr>
                        <a:t>无</a:t>
                      </a:r>
                      <a:endParaRPr lang="zh-CN" altLang="en-US" sz="1600" dirty="0">
                        <a:effectLst/>
                        <a:latin typeface="微软雅黑" panose="020B0503020204020204" pitchFamily="34" charset="-122"/>
                        <a:ea typeface="微软雅黑" panose="020B0503020204020204" pitchFamily="34" charset="-122"/>
                      </a:endParaRPr>
                    </a:p>
                  </a:txBody>
                  <a:tcPr marL="68580" marR="68580"/>
                </a:tc>
              </a:tr>
              <a:tr h="404072">
                <a:tc>
                  <a:txBody>
                    <a:bodyPr/>
                    <a:lstStyle/>
                    <a:p>
                      <a:pPr marL="0" marR="0" algn="just">
                        <a:spcBef>
                          <a:spcPts val="0"/>
                        </a:spcBef>
                        <a:spcAft>
                          <a:spcPts val="0"/>
                        </a:spcAft>
                      </a:pPr>
                      <a:r>
                        <a:rPr lang="zh-CN" altLang="en-US" sz="1600">
                          <a:effectLst/>
                          <a:latin typeface="微软雅黑" panose="020B0503020204020204" pitchFamily="34" charset="-122"/>
                          <a:ea typeface="微软雅黑" panose="020B0503020204020204" pitchFamily="34" charset="-122"/>
                        </a:rPr>
                        <a:t>输入</a:t>
                      </a:r>
                      <a:endParaRPr lang="zh-CN" altLang="en-US" sz="1600">
                        <a:effectLst/>
                        <a:latin typeface="微软雅黑" panose="020B0503020204020204" pitchFamily="34" charset="-122"/>
                        <a:ea typeface="微软雅黑" panose="020B0503020204020204" pitchFamily="34" charset="-122"/>
                      </a:endParaRPr>
                    </a:p>
                  </a:txBody>
                  <a:tcPr marL="68580" marR="68580"/>
                </a:tc>
                <a:tc>
                  <a:txBody>
                    <a:bodyPr/>
                    <a:lstStyle/>
                    <a:p>
                      <a:pPr marL="0" marR="0" algn="just">
                        <a:spcBef>
                          <a:spcPts val="0"/>
                        </a:spcBef>
                        <a:spcAft>
                          <a:spcPts val="0"/>
                        </a:spcAft>
                      </a:pPr>
                      <a:r>
                        <a:rPr lang="zh-CN" altLang="en-US" sz="1600">
                          <a:effectLst/>
                          <a:latin typeface="微软雅黑" panose="020B0503020204020204" pitchFamily="34" charset="-122"/>
                          <a:ea typeface="微软雅黑" panose="020B0503020204020204" pitchFamily="34" charset="-122"/>
                        </a:rPr>
                        <a:t>命令：</a:t>
                      </a:r>
                      <a:r>
                        <a:rPr lang="en-US" altLang="zh-CN" sz="1600">
                          <a:effectLst/>
                          <a:latin typeface="微软雅黑" panose="020B0503020204020204" pitchFamily="34" charset="-122"/>
                          <a:ea typeface="微软雅黑" panose="020B0503020204020204" pitchFamily="34" charset="-122"/>
                        </a:rPr>
                        <a:t>./</a:t>
                      </a:r>
                      <a:r>
                        <a:rPr lang="en-US" sz="1600">
                          <a:effectLst/>
                          <a:latin typeface="微软雅黑" panose="020B0503020204020204" pitchFamily="34" charset="-122"/>
                          <a:ea typeface="微软雅黑" panose="020B0503020204020204" pitchFamily="34" charset="-122"/>
                        </a:rPr>
                        <a:t>elfParser -h ./hello</a:t>
                      </a:r>
                      <a:endParaRPr lang="en-US" sz="1600">
                        <a:effectLst/>
                        <a:latin typeface="微软雅黑" panose="020B0503020204020204" pitchFamily="34" charset="-122"/>
                        <a:ea typeface="微软雅黑" panose="020B0503020204020204" pitchFamily="34" charset="-122"/>
                      </a:endParaRPr>
                    </a:p>
                  </a:txBody>
                  <a:tcPr marL="68580" marR="68580"/>
                </a:tc>
              </a:tr>
              <a:tr h="404072">
                <a:tc>
                  <a:txBody>
                    <a:bodyPr/>
                    <a:lstStyle/>
                    <a:p>
                      <a:pPr marL="0" marR="0" algn="just">
                        <a:spcBef>
                          <a:spcPts val="0"/>
                        </a:spcBef>
                        <a:spcAft>
                          <a:spcPts val="0"/>
                        </a:spcAft>
                      </a:pPr>
                      <a:r>
                        <a:rPr lang="zh-CN" altLang="en-US" sz="1600">
                          <a:effectLst/>
                          <a:latin typeface="微软雅黑" panose="020B0503020204020204" pitchFamily="34" charset="-122"/>
                          <a:ea typeface="微软雅黑" panose="020B0503020204020204" pitchFamily="34" charset="-122"/>
                        </a:rPr>
                        <a:t>操作步骤</a:t>
                      </a:r>
                      <a:endParaRPr lang="zh-CN" altLang="en-US" sz="1600">
                        <a:effectLst/>
                        <a:latin typeface="微软雅黑" panose="020B0503020204020204" pitchFamily="34" charset="-122"/>
                        <a:ea typeface="微软雅黑" panose="020B0503020204020204" pitchFamily="34" charset="-122"/>
                      </a:endParaRPr>
                    </a:p>
                  </a:txBody>
                  <a:tcPr marL="68580" marR="68580"/>
                </a:tc>
                <a:tc>
                  <a:txBody>
                    <a:bodyPr/>
                    <a:lstStyle/>
                    <a:p>
                      <a:pPr marL="0" marR="0" algn="just">
                        <a:spcBef>
                          <a:spcPts val="0"/>
                        </a:spcBef>
                        <a:spcAft>
                          <a:spcPts val="0"/>
                        </a:spcAft>
                      </a:pPr>
                      <a:r>
                        <a:rPr lang="en-US" altLang="zh-CN" sz="1600">
                          <a:effectLst/>
                          <a:latin typeface="微软雅黑" panose="020B0503020204020204" pitchFamily="34" charset="-122"/>
                          <a:ea typeface="微软雅黑" panose="020B0503020204020204" pitchFamily="34" charset="-122"/>
                        </a:rPr>
                        <a:t>1</a:t>
                      </a:r>
                      <a:r>
                        <a:rPr lang="zh-CN" altLang="en-US" sz="1600">
                          <a:effectLst/>
                          <a:latin typeface="微软雅黑" panose="020B0503020204020204" pitchFamily="34" charset="-122"/>
                          <a:ea typeface="微软雅黑" panose="020B0503020204020204" pitchFamily="34" charset="-122"/>
                        </a:rPr>
                        <a:t>在</a:t>
                      </a:r>
                      <a:r>
                        <a:rPr lang="en-US" altLang="zh-CN" sz="1600">
                          <a:effectLst/>
                          <a:latin typeface="微软雅黑" panose="020B0503020204020204" pitchFamily="34" charset="-122"/>
                          <a:ea typeface="微软雅黑" panose="020B0503020204020204" pitchFamily="34" charset="-122"/>
                        </a:rPr>
                        <a:t>shell</a:t>
                      </a:r>
                      <a:r>
                        <a:rPr lang="zh-CN" altLang="en-US" sz="1600">
                          <a:effectLst/>
                          <a:latin typeface="微软雅黑" panose="020B0503020204020204" pitchFamily="34" charset="-122"/>
                          <a:ea typeface="微软雅黑" panose="020B0503020204020204" pitchFamily="34" charset="-122"/>
                        </a:rPr>
                        <a:t>中执行输入命令，包含当前目录、对应参数和目标文件，回车</a:t>
                      </a:r>
                      <a:endParaRPr lang="zh-CN" altLang="en-US" sz="1600">
                        <a:effectLst/>
                        <a:latin typeface="微软雅黑" panose="020B0503020204020204" pitchFamily="34" charset="-122"/>
                        <a:ea typeface="微软雅黑" panose="020B0503020204020204" pitchFamily="34" charset="-122"/>
                      </a:endParaRPr>
                    </a:p>
                  </a:txBody>
                  <a:tcPr marL="68580" marR="68580"/>
                </a:tc>
              </a:tr>
              <a:tr h="404072">
                <a:tc>
                  <a:txBody>
                    <a:bodyPr/>
                    <a:lstStyle/>
                    <a:p>
                      <a:pPr marL="0" marR="0" algn="just">
                        <a:spcBef>
                          <a:spcPts val="0"/>
                        </a:spcBef>
                        <a:spcAft>
                          <a:spcPts val="0"/>
                        </a:spcAft>
                      </a:pPr>
                      <a:r>
                        <a:rPr lang="zh-CN" altLang="en-US" sz="1600">
                          <a:effectLst/>
                          <a:latin typeface="微软雅黑" panose="020B0503020204020204" pitchFamily="34" charset="-122"/>
                          <a:ea typeface="微软雅黑" panose="020B0503020204020204" pitchFamily="34" charset="-122"/>
                        </a:rPr>
                        <a:t>预期输出</a:t>
                      </a:r>
                      <a:endParaRPr lang="zh-CN" altLang="en-US" sz="1600">
                        <a:effectLst/>
                        <a:latin typeface="微软雅黑" panose="020B0503020204020204" pitchFamily="34" charset="-122"/>
                        <a:ea typeface="微软雅黑" panose="020B0503020204020204" pitchFamily="34" charset="-122"/>
                      </a:endParaRPr>
                    </a:p>
                  </a:txBody>
                  <a:tcPr marL="68580" marR="68580"/>
                </a:tc>
                <a:tc>
                  <a:txBody>
                    <a:bodyPr/>
                    <a:lstStyle/>
                    <a:p>
                      <a:pPr marL="0" marR="0" algn="just">
                        <a:spcBef>
                          <a:spcPts val="0"/>
                        </a:spcBef>
                        <a:spcAft>
                          <a:spcPts val="0"/>
                        </a:spcAft>
                      </a:pPr>
                      <a:r>
                        <a:rPr lang="en-US" sz="1600" dirty="0">
                          <a:effectLst/>
                          <a:latin typeface="微软雅黑" panose="020B0503020204020204" pitchFamily="34" charset="-122"/>
                          <a:ea typeface="微软雅黑" panose="020B0503020204020204" pitchFamily="34" charset="-122"/>
                        </a:rPr>
                        <a:t>1elf</a:t>
                      </a:r>
                      <a:r>
                        <a:rPr lang="zh-CN" altLang="en-US" sz="1600" dirty="0">
                          <a:effectLst/>
                          <a:latin typeface="微软雅黑" panose="020B0503020204020204" pitchFamily="34" charset="-122"/>
                          <a:ea typeface="微软雅黑" panose="020B0503020204020204" pitchFamily="34" charset="-122"/>
                        </a:rPr>
                        <a:t>文件头信息</a:t>
                      </a:r>
                      <a:endParaRPr lang="zh-CN" altLang="en-US" sz="1600" dirty="0">
                        <a:effectLst/>
                        <a:latin typeface="微软雅黑" panose="020B0503020204020204" pitchFamily="34" charset="-122"/>
                        <a:ea typeface="微软雅黑" panose="020B0503020204020204" pitchFamily="34" charset="-122"/>
                      </a:endParaRPr>
                    </a:p>
                  </a:txBody>
                  <a:tcPr marL="68580" marR="68580"/>
                </a:tc>
              </a:tr>
            </a:tbl>
          </a:graphicData>
        </a:graphic>
      </p:graphicFrame>
      <p:pic>
        <p:nvPicPr>
          <p:cNvPr id="7" name="图片 6"/>
          <p:cNvPicPr>
            <a:picLocks noChangeAspect="1"/>
          </p:cNvPicPr>
          <p:nvPr/>
        </p:nvPicPr>
        <p:blipFill rotWithShape="1">
          <a:blip r:embed="rId1">
            <a:extLst>
              <a:ext uri="{28A0092B-C50C-407E-A947-70E740481C1C}">
                <a14:useLocalDpi xmlns:a14="http://schemas.microsoft.com/office/drawing/2010/main" val="0"/>
              </a:ext>
            </a:extLst>
          </a:blip>
          <a:srcRect r="2841" b="-3244"/>
          <a:stretch>
            <a:fillRect/>
          </a:stretch>
        </p:blipFill>
        <p:spPr>
          <a:xfrm>
            <a:off x="6056919" y="2645310"/>
            <a:ext cx="6019257" cy="3319578"/>
          </a:xfrm>
          <a:prstGeom prst="rect">
            <a:avLst/>
          </a:prstGeom>
        </p:spPr>
      </p:pic>
      <p:sp>
        <p:nvSpPr>
          <p:cNvPr id="4" name="文本框 3"/>
          <p:cNvSpPr txBox="1"/>
          <p:nvPr/>
        </p:nvSpPr>
        <p:spPr>
          <a:xfrm>
            <a:off x="747395" y="241935"/>
            <a:ext cx="4046855" cy="521970"/>
          </a:xfrm>
          <a:prstGeom prst="rect">
            <a:avLst/>
          </a:prstGeom>
          <a:noFill/>
        </p:spPr>
        <p:txBody>
          <a:bodyPr wrap="square" rtlCol="0">
            <a:spAutoFit/>
          </a:bodyPr>
          <a:lstStyle/>
          <a:p>
            <a:r>
              <a:rPr lang="zh-CN" altLang="en-US" sz="2800" b="1" spc="100" dirty="0">
                <a:solidFill>
                  <a:schemeClr val="accent1"/>
                </a:solidFill>
                <a:latin typeface="微软雅黑" panose="020B0503020204020204" pitchFamily="34" charset="-122"/>
                <a:ea typeface="微软雅黑" panose="020B0503020204020204" pitchFamily="34" charset="-122"/>
              </a:rPr>
              <a:t>第五部分 系统测试</a:t>
            </a:r>
            <a:endParaRPr lang="zh-CN" altLang="en-US" sz="2800" b="1" spc="100" dirty="0">
              <a:solidFill>
                <a:schemeClr val="accent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椭圆 23"/>
          <p:cNvSpPr/>
          <p:nvPr/>
        </p:nvSpPr>
        <p:spPr>
          <a:xfrm>
            <a:off x="317506" y="1081184"/>
            <a:ext cx="1471719" cy="1471719"/>
          </a:xfrm>
          <a:prstGeom prst="ellipse">
            <a:avLst/>
          </a:prstGeom>
          <a:solidFill>
            <a:schemeClr val="accent1"/>
          </a:solidFill>
          <a:ln w="63500" cap="flat" cmpd="sng" algn="ctr">
            <a:solidFill>
              <a:sysClr val="window" lastClr="FFFF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测试用例</a:t>
            </a:r>
            <a:endParaRPr kumimoji="0" lang="zh-CN" altLang="en-US" sz="28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2" name="椭圆 21"/>
          <p:cNvSpPr/>
          <p:nvPr/>
        </p:nvSpPr>
        <p:spPr>
          <a:xfrm flipH="1">
            <a:off x="6248400" y="1081183"/>
            <a:ext cx="1471719" cy="1471719"/>
          </a:xfrm>
          <a:prstGeom prst="ellipse">
            <a:avLst/>
          </a:prstGeom>
          <a:solidFill>
            <a:schemeClr val="accent2"/>
          </a:solidFill>
          <a:ln w="635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运行结果</a:t>
            </a:r>
            <a:endParaRPr kumimoji="0" lang="zh-CN" altLang="en-US" sz="28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6" name="文本框 25"/>
          <p:cNvSpPr txBox="1"/>
          <p:nvPr/>
        </p:nvSpPr>
        <p:spPr>
          <a:xfrm flipH="1">
            <a:off x="2046054" y="1616988"/>
            <a:ext cx="1934468"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000" b="1" i="0" u="none" strike="noStrike" kern="1200" cap="none" spc="0" normalizeH="0" baseline="0" noProof="0" dirty="0">
                <a:ln>
                  <a:noFill/>
                </a:ln>
                <a:solidFill>
                  <a:srgbClr val="006D39"/>
                </a:solidFill>
                <a:effectLst/>
                <a:uLnTx/>
                <a:uFillTx/>
                <a:latin typeface="微软雅黑"/>
                <a:ea typeface="微软雅黑"/>
                <a:cs typeface="+mn-cs"/>
              </a:rPr>
              <a:t>-g</a:t>
            </a:r>
            <a:r>
              <a:rPr kumimoji="0" lang="zh-CN" altLang="en-US" sz="2000" b="1" i="0" u="none" strike="noStrike" kern="1200" cap="none" spc="0" normalizeH="0" baseline="0" noProof="0" dirty="0">
                <a:ln>
                  <a:noFill/>
                </a:ln>
                <a:solidFill>
                  <a:srgbClr val="006D39"/>
                </a:solidFill>
                <a:effectLst/>
                <a:uLnTx/>
                <a:uFillTx/>
                <a:latin typeface="微软雅黑"/>
                <a:ea typeface="微软雅黑"/>
                <a:cs typeface="+mn-cs"/>
              </a:rPr>
              <a:t>参数</a:t>
            </a:r>
            <a:endParaRPr kumimoji="0" lang="zh-CN" altLang="en-US" sz="2000" b="1" i="0" u="none" strike="noStrike" kern="1200" cap="none" spc="0" normalizeH="0" baseline="0" noProof="0" dirty="0">
              <a:ln>
                <a:noFill/>
              </a:ln>
              <a:solidFill>
                <a:srgbClr val="006D39"/>
              </a:solidFill>
              <a:effectLst/>
              <a:uLnTx/>
              <a:uFillTx/>
              <a:latin typeface="微软雅黑"/>
              <a:ea typeface="微软雅黑"/>
              <a:cs typeface="+mn-cs"/>
            </a:endParaRPr>
          </a:p>
        </p:txBody>
      </p:sp>
      <p:sp>
        <p:nvSpPr>
          <p:cNvPr id="2" name="灯片编号占位符 1"/>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48F10FC4-DD5C-4C24-B849-D8A0B2DC9874}" type="slidenum">
              <a:rPr kumimoji="0" lang="zh-CN" altLang="en-US" sz="1100" b="0" i="0" u="none" strike="noStrike" kern="1200" cap="none" spc="0" normalizeH="0" baseline="0" noProof="0" smtClean="0">
                <a:ln>
                  <a:noFill/>
                </a:ln>
                <a:solidFill>
                  <a:prstClr val="white"/>
                </a:solidFill>
                <a:effectLst/>
                <a:uLnTx/>
                <a:uFillTx/>
                <a:latin typeface="微软雅黑" panose="020B0503020204020204" pitchFamily="34" charset="-122"/>
                <a:ea typeface="微软雅黑" panose="020B0503020204020204" pitchFamily="34" charset="-122"/>
                <a:cs typeface="+mn-cs"/>
              </a:rPr>
            </a:fld>
            <a:endParaRPr kumimoji="0" lang="zh-CN" altLang="en-US" sz="11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aphicFrame>
        <p:nvGraphicFramePr>
          <p:cNvPr id="5" name="表格 4"/>
          <p:cNvGraphicFramePr>
            <a:graphicFrameLocks noGrp="1"/>
          </p:cNvGraphicFramePr>
          <p:nvPr/>
        </p:nvGraphicFramePr>
        <p:xfrm>
          <a:off x="111760" y="2690706"/>
          <a:ext cx="5803056" cy="3407624"/>
        </p:xfrm>
        <a:graphic>
          <a:graphicData uri="http://schemas.openxmlformats.org/drawingml/2006/table">
            <a:tbl>
              <a:tblPr firstRow="1" bandRow="1">
                <a:tableStyleId>{5C22544A-7EE6-4342-B048-85BDC9FD1C3A}</a:tableStyleId>
              </a:tblPr>
              <a:tblGrid>
                <a:gridCol w="1534160"/>
                <a:gridCol w="4268896"/>
              </a:tblGrid>
              <a:tr h="404072">
                <a:tc>
                  <a:txBody>
                    <a:bodyPr/>
                    <a:lstStyle/>
                    <a:p>
                      <a:pPr marL="0" marR="0" algn="just">
                        <a:spcBef>
                          <a:spcPts val="0"/>
                        </a:spcBef>
                        <a:spcAft>
                          <a:spcPts val="0"/>
                        </a:spcAft>
                      </a:pPr>
                      <a:r>
                        <a:rPr lang="zh-CN" altLang="en-US" sz="1600" dirty="0">
                          <a:effectLst/>
                          <a:latin typeface="微软雅黑" panose="020B0503020204020204" pitchFamily="34" charset="-122"/>
                          <a:ea typeface="微软雅黑" panose="020B0503020204020204" pitchFamily="34" charset="-122"/>
                        </a:rPr>
                        <a:t>测试用例编号</a:t>
                      </a:r>
                      <a:endParaRPr lang="zh-CN" altLang="en-US" sz="1600" dirty="0">
                        <a:effectLst/>
                        <a:latin typeface="微软雅黑" panose="020B0503020204020204" pitchFamily="34" charset="-122"/>
                        <a:ea typeface="微软雅黑" panose="020B0503020204020204" pitchFamily="34" charset="-122"/>
                      </a:endParaRPr>
                    </a:p>
                  </a:txBody>
                  <a:tcPr marL="68580" marR="68580"/>
                </a:tc>
                <a:tc>
                  <a:txBody>
                    <a:bodyPr/>
                    <a:lstStyle/>
                    <a:p>
                      <a:pPr marL="0" marR="0" algn="just">
                        <a:spcBef>
                          <a:spcPts val="0"/>
                        </a:spcBef>
                        <a:spcAft>
                          <a:spcPts val="0"/>
                        </a:spcAft>
                      </a:pPr>
                      <a:r>
                        <a:rPr lang="en-US" sz="1600">
                          <a:effectLst/>
                          <a:latin typeface="微软雅黑" panose="020B0503020204020204" pitchFamily="34" charset="-122"/>
                          <a:ea typeface="微软雅黑" panose="020B0503020204020204" pitchFamily="34" charset="-122"/>
                        </a:rPr>
                        <a:t>ELF_TEST_002</a:t>
                      </a:r>
                      <a:endParaRPr lang="en-US" sz="1600">
                        <a:effectLst/>
                        <a:latin typeface="微软雅黑" panose="020B0503020204020204" pitchFamily="34" charset="-122"/>
                        <a:ea typeface="微软雅黑" panose="020B0503020204020204" pitchFamily="34" charset="-122"/>
                      </a:endParaRPr>
                    </a:p>
                  </a:txBody>
                  <a:tcPr marL="68580" marR="68580"/>
                </a:tc>
              </a:tr>
              <a:tr h="404072">
                <a:tc>
                  <a:txBody>
                    <a:bodyPr/>
                    <a:lstStyle/>
                    <a:p>
                      <a:pPr marL="0" marR="0" algn="just">
                        <a:spcBef>
                          <a:spcPts val="0"/>
                        </a:spcBef>
                        <a:spcAft>
                          <a:spcPts val="0"/>
                        </a:spcAft>
                      </a:pPr>
                      <a:r>
                        <a:rPr lang="zh-CN" altLang="en-US" sz="1600">
                          <a:effectLst/>
                          <a:latin typeface="微软雅黑" panose="020B0503020204020204" pitchFamily="34" charset="-122"/>
                          <a:ea typeface="微软雅黑" panose="020B0503020204020204" pitchFamily="34" charset="-122"/>
                        </a:rPr>
                        <a:t>测试项目</a:t>
                      </a:r>
                      <a:endParaRPr lang="zh-CN" altLang="en-US" sz="1600">
                        <a:effectLst/>
                        <a:latin typeface="微软雅黑" panose="020B0503020204020204" pitchFamily="34" charset="-122"/>
                        <a:ea typeface="微软雅黑" panose="020B0503020204020204" pitchFamily="34" charset="-122"/>
                      </a:endParaRPr>
                    </a:p>
                  </a:txBody>
                  <a:tcPr marL="68580" marR="68580"/>
                </a:tc>
                <a:tc>
                  <a:txBody>
                    <a:bodyPr/>
                    <a:lstStyle/>
                    <a:p>
                      <a:pPr marL="0" marR="0" algn="just">
                        <a:spcBef>
                          <a:spcPts val="0"/>
                        </a:spcBef>
                        <a:spcAft>
                          <a:spcPts val="0"/>
                        </a:spcAft>
                      </a:pPr>
                      <a:r>
                        <a:rPr lang="en-US" sz="1600">
                          <a:effectLst/>
                          <a:latin typeface="微软雅黑" panose="020B0503020204020204" pitchFamily="34" charset="-122"/>
                          <a:ea typeface="微软雅黑" panose="020B0503020204020204" pitchFamily="34" charset="-122"/>
                        </a:rPr>
                        <a:t>ELF</a:t>
                      </a:r>
                      <a:r>
                        <a:rPr lang="zh-CN" altLang="en-US" sz="1600">
                          <a:effectLst/>
                          <a:latin typeface="微软雅黑" panose="020B0503020204020204" pitchFamily="34" charset="-122"/>
                          <a:ea typeface="微软雅黑" panose="020B0503020204020204" pitchFamily="34" charset="-122"/>
                        </a:rPr>
                        <a:t>文件解析器</a:t>
                      </a:r>
                      <a:endParaRPr lang="zh-CN" altLang="en-US" sz="1600">
                        <a:effectLst/>
                        <a:latin typeface="微软雅黑" panose="020B0503020204020204" pitchFamily="34" charset="-122"/>
                        <a:ea typeface="微软雅黑" panose="020B0503020204020204" pitchFamily="34" charset="-122"/>
                      </a:endParaRPr>
                    </a:p>
                  </a:txBody>
                  <a:tcPr marL="68580" marR="68580"/>
                </a:tc>
              </a:tr>
              <a:tr h="404072">
                <a:tc>
                  <a:txBody>
                    <a:bodyPr/>
                    <a:lstStyle/>
                    <a:p>
                      <a:pPr marL="0" marR="0" algn="just">
                        <a:spcBef>
                          <a:spcPts val="0"/>
                        </a:spcBef>
                        <a:spcAft>
                          <a:spcPts val="0"/>
                        </a:spcAft>
                      </a:pPr>
                      <a:r>
                        <a:rPr lang="zh-CN" altLang="en-US" sz="1600">
                          <a:effectLst/>
                          <a:latin typeface="微软雅黑" panose="020B0503020204020204" pitchFamily="34" charset="-122"/>
                          <a:ea typeface="微软雅黑" panose="020B0503020204020204" pitchFamily="34" charset="-122"/>
                        </a:rPr>
                        <a:t>测试标题</a:t>
                      </a:r>
                      <a:endParaRPr lang="zh-CN" altLang="en-US" sz="1600">
                        <a:effectLst/>
                        <a:latin typeface="微软雅黑" panose="020B0503020204020204" pitchFamily="34" charset="-122"/>
                        <a:ea typeface="微软雅黑" panose="020B0503020204020204" pitchFamily="34" charset="-122"/>
                      </a:endParaRPr>
                    </a:p>
                  </a:txBody>
                  <a:tcPr marL="68580" marR="68580"/>
                </a:tc>
                <a:tc>
                  <a:txBody>
                    <a:bodyPr/>
                    <a:lstStyle/>
                    <a:p>
                      <a:pPr marL="0" marR="0" algn="just">
                        <a:spcBef>
                          <a:spcPts val="0"/>
                        </a:spcBef>
                        <a:spcAft>
                          <a:spcPts val="0"/>
                        </a:spcAft>
                      </a:pPr>
                      <a:r>
                        <a:rPr lang="en-US" sz="1600">
                          <a:effectLst/>
                          <a:latin typeface="微软雅黑" panose="020B0503020204020204" pitchFamily="34" charset="-122"/>
                          <a:ea typeface="微软雅黑" panose="020B0503020204020204" pitchFamily="34" charset="-122"/>
                        </a:rPr>
                        <a:t>-g</a:t>
                      </a:r>
                      <a:r>
                        <a:rPr lang="zh-CN" altLang="en-US" sz="1600">
                          <a:effectLst/>
                          <a:latin typeface="微软雅黑" panose="020B0503020204020204" pitchFamily="34" charset="-122"/>
                          <a:ea typeface="微软雅黑" panose="020B0503020204020204" pitchFamily="34" charset="-122"/>
                        </a:rPr>
                        <a:t>参数测试</a:t>
                      </a:r>
                      <a:endParaRPr lang="zh-CN" altLang="en-US" sz="1600">
                        <a:effectLst/>
                        <a:latin typeface="微软雅黑" panose="020B0503020204020204" pitchFamily="34" charset="-122"/>
                        <a:ea typeface="微软雅黑" panose="020B0503020204020204" pitchFamily="34" charset="-122"/>
                      </a:endParaRPr>
                    </a:p>
                  </a:txBody>
                  <a:tcPr marL="68580" marR="68580"/>
                </a:tc>
              </a:tr>
              <a:tr h="404072">
                <a:tc>
                  <a:txBody>
                    <a:bodyPr/>
                    <a:lstStyle/>
                    <a:p>
                      <a:pPr marL="0" marR="0" algn="just">
                        <a:spcBef>
                          <a:spcPts val="0"/>
                        </a:spcBef>
                        <a:spcAft>
                          <a:spcPts val="0"/>
                        </a:spcAft>
                      </a:pPr>
                      <a:r>
                        <a:rPr lang="zh-CN" altLang="en-US" sz="1600">
                          <a:effectLst/>
                          <a:latin typeface="微软雅黑" panose="020B0503020204020204" pitchFamily="34" charset="-122"/>
                          <a:ea typeface="微软雅黑" panose="020B0503020204020204" pitchFamily="34" charset="-122"/>
                        </a:rPr>
                        <a:t>重要级别</a:t>
                      </a:r>
                      <a:endParaRPr lang="zh-CN" altLang="en-US" sz="1600">
                        <a:effectLst/>
                        <a:latin typeface="微软雅黑" panose="020B0503020204020204" pitchFamily="34" charset="-122"/>
                        <a:ea typeface="微软雅黑" panose="020B0503020204020204" pitchFamily="34" charset="-122"/>
                      </a:endParaRPr>
                    </a:p>
                  </a:txBody>
                  <a:tcPr marL="68580" marR="68580"/>
                </a:tc>
                <a:tc>
                  <a:txBody>
                    <a:bodyPr/>
                    <a:lstStyle/>
                    <a:p>
                      <a:pPr marL="0" marR="0" algn="just">
                        <a:spcBef>
                          <a:spcPts val="0"/>
                        </a:spcBef>
                        <a:spcAft>
                          <a:spcPts val="0"/>
                        </a:spcAft>
                      </a:pPr>
                      <a:r>
                        <a:rPr lang="zh-CN" altLang="en-US" sz="1600">
                          <a:effectLst/>
                          <a:latin typeface="微软雅黑" panose="020B0503020204020204" pitchFamily="34" charset="-122"/>
                          <a:ea typeface="微软雅黑" panose="020B0503020204020204" pitchFamily="34" charset="-122"/>
                        </a:rPr>
                        <a:t>中</a:t>
                      </a:r>
                      <a:endParaRPr lang="zh-CN" altLang="en-US" sz="1600">
                        <a:effectLst/>
                        <a:latin typeface="微软雅黑" panose="020B0503020204020204" pitchFamily="34" charset="-122"/>
                        <a:ea typeface="微软雅黑" panose="020B0503020204020204" pitchFamily="34" charset="-122"/>
                      </a:endParaRPr>
                    </a:p>
                  </a:txBody>
                  <a:tcPr marL="68580" marR="68580"/>
                </a:tc>
              </a:tr>
              <a:tr h="404072">
                <a:tc>
                  <a:txBody>
                    <a:bodyPr/>
                    <a:lstStyle/>
                    <a:p>
                      <a:pPr marL="0" marR="0" algn="just">
                        <a:spcBef>
                          <a:spcPts val="0"/>
                        </a:spcBef>
                        <a:spcAft>
                          <a:spcPts val="0"/>
                        </a:spcAft>
                      </a:pPr>
                      <a:r>
                        <a:rPr lang="zh-CN" altLang="en-US" sz="1600">
                          <a:effectLst/>
                          <a:latin typeface="微软雅黑" panose="020B0503020204020204" pitchFamily="34" charset="-122"/>
                          <a:ea typeface="微软雅黑" panose="020B0503020204020204" pitchFamily="34" charset="-122"/>
                        </a:rPr>
                        <a:t>预置条件</a:t>
                      </a:r>
                      <a:endParaRPr lang="zh-CN" altLang="en-US" sz="1600">
                        <a:effectLst/>
                        <a:latin typeface="微软雅黑" panose="020B0503020204020204" pitchFamily="34" charset="-122"/>
                        <a:ea typeface="微软雅黑" panose="020B0503020204020204" pitchFamily="34" charset="-122"/>
                      </a:endParaRPr>
                    </a:p>
                  </a:txBody>
                  <a:tcPr marL="68580" marR="68580"/>
                </a:tc>
                <a:tc>
                  <a:txBody>
                    <a:bodyPr/>
                    <a:lstStyle/>
                    <a:p>
                      <a:pPr marL="0" marR="0" algn="just">
                        <a:spcBef>
                          <a:spcPts val="0"/>
                        </a:spcBef>
                        <a:spcAft>
                          <a:spcPts val="0"/>
                        </a:spcAft>
                      </a:pPr>
                      <a:r>
                        <a:rPr lang="zh-CN" altLang="en-US" sz="1600">
                          <a:effectLst/>
                          <a:latin typeface="微软雅黑" panose="020B0503020204020204" pitchFamily="34" charset="-122"/>
                          <a:ea typeface="微软雅黑" panose="020B0503020204020204" pitchFamily="34" charset="-122"/>
                        </a:rPr>
                        <a:t>无</a:t>
                      </a:r>
                      <a:endParaRPr lang="zh-CN" altLang="en-US" sz="1600">
                        <a:effectLst/>
                        <a:latin typeface="微软雅黑" panose="020B0503020204020204" pitchFamily="34" charset="-122"/>
                        <a:ea typeface="微软雅黑" panose="020B0503020204020204" pitchFamily="34" charset="-122"/>
                      </a:endParaRPr>
                    </a:p>
                  </a:txBody>
                  <a:tcPr marL="68580" marR="68580"/>
                </a:tc>
              </a:tr>
              <a:tr h="404072">
                <a:tc>
                  <a:txBody>
                    <a:bodyPr/>
                    <a:lstStyle/>
                    <a:p>
                      <a:pPr marL="0" marR="0" algn="just">
                        <a:spcBef>
                          <a:spcPts val="0"/>
                        </a:spcBef>
                        <a:spcAft>
                          <a:spcPts val="0"/>
                        </a:spcAft>
                      </a:pPr>
                      <a:r>
                        <a:rPr lang="zh-CN" altLang="en-US" sz="1600">
                          <a:effectLst/>
                          <a:latin typeface="微软雅黑" panose="020B0503020204020204" pitchFamily="34" charset="-122"/>
                          <a:ea typeface="微软雅黑" panose="020B0503020204020204" pitchFamily="34" charset="-122"/>
                        </a:rPr>
                        <a:t>输入</a:t>
                      </a:r>
                      <a:endParaRPr lang="zh-CN" altLang="en-US" sz="1600">
                        <a:effectLst/>
                        <a:latin typeface="微软雅黑" panose="020B0503020204020204" pitchFamily="34" charset="-122"/>
                        <a:ea typeface="微软雅黑" panose="020B0503020204020204" pitchFamily="34" charset="-122"/>
                      </a:endParaRPr>
                    </a:p>
                  </a:txBody>
                  <a:tcPr marL="68580" marR="68580"/>
                </a:tc>
                <a:tc>
                  <a:txBody>
                    <a:bodyPr/>
                    <a:lstStyle/>
                    <a:p>
                      <a:pPr marL="0" marR="0" algn="just">
                        <a:spcBef>
                          <a:spcPts val="0"/>
                        </a:spcBef>
                        <a:spcAft>
                          <a:spcPts val="0"/>
                        </a:spcAft>
                      </a:pPr>
                      <a:r>
                        <a:rPr lang="zh-CN" altLang="en-US" sz="1600">
                          <a:effectLst/>
                          <a:latin typeface="微软雅黑" panose="020B0503020204020204" pitchFamily="34" charset="-122"/>
                          <a:ea typeface="微软雅黑" panose="020B0503020204020204" pitchFamily="34" charset="-122"/>
                        </a:rPr>
                        <a:t>命令：</a:t>
                      </a:r>
                      <a:r>
                        <a:rPr lang="en-US" altLang="zh-CN" sz="1600">
                          <a:effectLst/>
                          <a:latin typeface="微软雅黑" panose="020B0503020204020204" pitchFamily="34" charset="-122"/>
                          <a:ea typeface="微软雅黑" panose="020B0503020204020204" pitchFamily="34" charset="-122"/>
                        </a:rPr>
                        <a:t>./</a:t>
                      </a:r>
                      <a:r>
                        <a:rPr lang="en-US" sz="1600">
                          <a:effectLst/>
                          <a:latin typeface="微软雅黑" panose="020B0503020204020204" pitchFamily="34" charset="-122"/>
                          <a:ea typeface="微软雅黑" panose="020B0503020204020204" pitchFamily="34" charset="-122"/>
                        </a:rPr>
                        <a:t>elfParser -g ./hello</a:t>
                      </a:r>
                      <a:endParaRPr lang="en-US" sz="1600">
                        <a:effectLst/>
                        <a:latin typeface="微软雅黑" panose="020B0503020204020204" pitchFamily="34" charset="-122"/>
                        <a:ea typeface="微软雅黑" panose="020B0503020204020204" pitchFamily="34" charset="-122"/>
                      </a:endParaRPr>
                    </a:p>
                  </a:txBody>
                  <a:tcPr marL="68580" marR="68580"/>
                </a:tc>
              </a:tr>
              <a:tr h="404072">
                <a:tc>
                  <a:txBody>
                    <a:bodyPr/>
                    <a:lstStyle/>
                    <a:p>
                      <a:pPr marL="0" marR="0" algn="just">
                        <a:spcBef>
                          <a:spcPts val="0"/>
                        </a:spcBef>
                        <a:spcAft>
                          <a:spcPts val="0"/>
                        </a:spcAft>
                      </a:pPr>
                      <a:r>
                        <a:rPr lang="zh-CN" altLang="en-US" sz="1600">
                          <a:effectLst/>
                          <a:latin typeface="微软雅黑" panose="020B0503020204020204" pitchFamily="34" charset="-122"/>
                          <a:ea typeface="微软雅黑" panose="020B0503020204020204" pitchFamily="34" charset="-122"/>
                        </a:rPr>
                        <a:t>操作步骤</a:t>
                      </a:r>
                      <a:endParaRPr lang="zh-CN" altLang="en-US" sz="1600">
                        <a:effectLst/>
                        <a:latin typeface="微软雅黑" panose="020B0503020204020204" pitchFamily="34" charset="-122"/>
                        <a:ea typeface="微软雅黑" panose="020B0503020204020204" pitchFamily="34" charset="-122"/>
                      </a:endParaRPr>
                    </a:p>
                  </a:txBody>
                  <a:tcPr marL="68580" marR="68580"/>
                </a:tc>
                <a:tc>
                  <a:txBody>
                    <a:bodyPr/>
                    <a:lstStyle/>
                    <a:p>
                      <a:pPr marL="0" marR="0" algn="just">
                        <a:spcBef>
                          <a:spcPts val="0"/>
                        </a:spcBef>
                        <a:spcAft>
                          <a:spcPts val="0"/>
                        </a:spcAft>
                      </a:pPr>
                      <a:r>
                        <a:rPr lang="en-US" altLang="zh-CN" sz="1600">
                          <a:effectLst/>
                          <a:latin typeface="微软雅黑" panose="020B0503020204020204" pitchFamily="34" charset="-122"/>
                          <a:ea typeface="微软雅黑" panose="020B0503020204020204" pitchFamily="34" charset="-122"/>
                        </a:rPr>
                        <a:t>1</a:t>
                      </a:r>
                      <a:r>
                        <a:rPr lang="zh-CN" altLang="en-US" sz="1600">
                          <a:effectLst/>
                          <a:latin typeface="微软雅黑" panose="020B0503020204020204" pitchFamily="34" charset="-122"/>
                          <a:ea typeface="微软雅黑" panose="020B0503020204020204" pitchFamily="34" charset="-122"/>
                        </a:rPr>
                        <a:t>在</a:t>
                      </a:r>
                      <a:r>
                        <a:rPr lang="en-US" altLang="zh-CN" sz="1600">
                          <a:effectLst/>
                          <a:latin typeface="微软雅黑" panose="020B0503020204020204" pitchFamily="34" charset="-122"/>
                          <a:ea typeface="微软雅黑" panose="020B0503020204020204" pitchFamily="34" charset="-122"/>
                        </a:rPr>
                        <a:t>shell</a:t>
                      </a:r>
                      <a:r>
                        <a:rPr lang="zh-CN" altLang="en-US" sz="1600">
                          <a:effectLst/>
                          <a:latin typeface="微软雅黑" panose="020B0503020204020204" pitchFamily="34" charset="-122"/>
                          <a:ea typeface="微软雅黑" panose="020B0503020204020204" pitchFamily="34" charset="-122"/>
                        </a:rPr>
                        <a:t>中执行输入命令，包含当前目录、对应参数和目标文件，回车</a:t>
                      </a:r>
                      <a:endParaRPr lang="zh-CN" altLang="en-US" sz="1600">
                        <a:effectLst/>
                        <a:latin typeface="微软雅黑" panose="020B0503020204020204" pitchFamily="34" charset="-122"/>
                        <a:ea typeface="微软雅黑" panose="020B0503020204020204" pitchFamily="34" charset="-122"/>
                      </a:endParaRPr>
                    </a:p>
                  </a:txBody>
                  <a:tcPr marL="68580" marR="68580"/>
                </a:tc>
              </a:tr>
              <a:tr h="404072">
                <a:tc>
                  <a:txBody>
                    <a:bodyPr/>
                    <a:lstStyle/>
                    <a:p>
                      <a:pPr marL="0" marR="0" algn="just">
                        <a:spcBef>
                          <a:spcPts val="0"/>
                        </a:spcBef>
                        <a:spcAft>
                          <a:spcPts val="0"/>
                        </a:spcAft>
                      </a:pPr>
                      <a:r>
                        <a:rPr lang="zh-CN" altLang="en-US" sz="1600">
                          <a:effectLst/>
                          <a:latin typeface="微软雅黑" panose="020B0503020204020204" pitchFamily="34" charset="-122"/>
                          <a:ea typeface="微软雅黑" panose="020B0503020204020204" pitchFamily="34" charset="-122"/>
                        </a:rPr>
                        <a:t>预期输出</a:t>
                      </a:r>
                      <a:endParaRPr lang="zh-CN" altLang="en-US" sz="1600">
                        <a:effectLst/>
                        <a:latin typeface="微软雅黑" panose="020B0503020204020204" pitchFamily="34" charset="-122"/>
                        <a:ea typeface="微软雅黑" panose="020B0503020204020204" pitchFamily="34" charset="-122"/>
                      </a:endParaRPr>
                    </a:p>
                  </a:txBody>
                  <a:tcPr marL="68580" marR="68580"/>
                </a:tc>
                <a:tc>
                  <a:txBody>
                    <a:bodyPr/>
                    <a:lstStyle/>
                    <a:p>
                      <a:pPr marL="0" marR="0" algn="just">
                        <a:spcBef>
                          <a:spcPts val="0"/>
                        </a:spcBef>
                        <a:spcAft>
                          <a:spcPts val="0"/>
                        </a:spcAft>
                      </a:pPr>
                      <a:r>
                        <a:rPr lang="en-US" altLang="zh-CN" sz="1600" dirty="0">
                          <a:effectLst/>
                          <a:latin typeface="微软雅黑" panose="020B0503020204020204" pitchFamily="34" charset="-122"/>
                          <a:ea typeface="微软雅黑" panose="020B0503020204020204" pitchFamily="34" charset="-122"/>
                        </a:rPr>
                        <a:t>1</a:t>
                      </a:r>
                      <a:r>
                        <a:rPr lang="zh-CN" altLang="en-US" sz="1600" dirty="0">
                          <a:effectLst/>
                          <a:latin typeface="微软雅黑" panose="020B0503020204020204" pitchFamily="34" charset="-122"/>
                          <a:ea typeface="微软雅黑" panose="020B0503020204020204" pitchFamily="34" charset="-122"/>
                        </a:rPr>
                        <a:t>若有数据，则显示节组信息</a:t>
                      </a:r>
                      <a:endParaRPr lang="zh-CN" altLang="en-US" sz="1600" dirty="0">
                        <a:effectLst/>
                        <a:latin typeface="微软雅黑" panose="020B0503020204020204" pitchFamily="34" charset="-122"/>
                        <a:ea typeface="微软雅黑" panose="020B0503020204020204" pitchFamily="34" charset="-122"/>
                      </a:endParaRPr>
                    </a:p>
                  </a:txBody>
                  <a:tcPr marL="68580" marR="68580"/>
                </a:tc>
              </a:tr>
            </a:tbl>
          </a:graphicData>
        </a:graphic>
      </p:graphicFrame>
      <p:pic>
        <p:nvPicPr>
          <p:cNvPr id="6" name="图片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216439" y="3624567"/>
            <a:ext cx="5876433" cy="988073"/>
          </a:xfrm>
          <a:prstGeom prst="rect">
            <a:avLst/>
          </a:prstGeom>
        </p:spPr>
      </p:pic>
      <p:sp>
        <p:nvSpPr>
          <p:cNvPr id="3" name="文本框 2"/>
          <p:cNvSpPr txBox="1"/>
          <p:nvPr/>
        </p:nvSpPr>
        <p:spPr>
          <a:xfrm>
            <a:off x="747395" y="241935"/>
            <a:ext cx="4046855" cy="521970"/>
          </a:xfrm>
          <a:prstGeom prst="rect">
            <a:avLst/>
          </a:prstGeom>
          <a:noFill/>
        </p:spPr>
        <p:txBody>
          <a:bodyPr wrap="square" rtlCol="0">
            <a:spAutoFit/>
          </a:bodyPr>
          <a:lstStyle/>
          <a:p>
            <a:r>
              <a:rPr lang="zh-CN" altLang="en-US" sz="2800" b="1" spc="100" dirty="0">
                <a:solidFill>
                  <a:schemeClr val="accent1"/>
                </a:solidFill>
                <a:latin typeface="微软雅黑" panose="020B0503020204020204" pitchFamily="34" charset="-122"/>
                <a:ea typeface="微软雅黑" panose="020B0503020204020204" pitchFamily="34" charset="-122"/>
              </a:rPr>
              <a:t>第五部分 系统测试</a:t>
            </a:r>
            <a:endParaRPr lang="zh-CN" altLang="en-US" sz="2800" b="1" spc="100" dirty="0">
              <a:solidFill>
                <a:schemeClr val="accent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椭圆 23"/>
          <p:cNvSpPr/>
          <p:nvPr/>
        </p:nvSpPr>
        <p:spPr>
          <a:xfrm>
            <a:off x="317506" y="1081184"/>
            <a:ext cx="1471719" cy="1471719"/>
          </a:xfrm>
          <a:prstGeom prst="ellipse">
            <a:avLst/>
          </a:prstGeom>
          <a:solidFill>
            <a:schemeClr val="accent1"/>
          </a:solidFill>
          <a:ln w="63500" cap="flat" cmpd="sng" algn="ctr">
            <a:solidFill>
              <a:sysClr val="window" lastClr="FFFF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测试用例</a:t>
            </a:r>
            <a:endParaRPr kumimoji="0" lang="zh-CN" altLang="en-US" sz="28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2" name="椭圆 21"/>
          <p:cNvSpPr/>
          <p:nvPr/>
        </p:nvSpPr>
        <p:spPr>
          <a:xfrm flipH="1">
            <a:off x="6248400" y="1081183"/>
            <a:ext cx="1471719" cy="1471719"/>
          </a:xfrm>
          <a:prstGeom prst="ellipse">
            <a:avLst/>
          </a:prstGeom>
          <a:solidFill>
            <a:schemeClr val="accent2"/>
          </a:solidFill>
          <a:ln w="635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运行结果</a:t>
            </a:r>
            <a:endParaRPr kumimoji="0" lang="zh-CN" altLang="en-US" sz="28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6" name="文本框 25"/>
          <p:cNvSpPr txBox="1"/>
          <p:nvPr/>
        </p:nvSpPr>
        <p:spPr>
          <a:xfrm flipH="1">
            <a:off x="2046054" y="1616988"/>
            <a:ext cx="1934468"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000" b="1" i="0" u="none" strike="noStrike" kern="1200" cap="none" spc="0" normalizeH="0" baseline="0" noProof="0" dirty="0">
                <a:ln>
                  <a:noFill/>
                </a:ln>
                <a:solidFill>
                  <a:srgbClr val="006D39"/>
                </a:solidFill>
                <a:effectLst/>
                <a:uLnTx/>
                <a:uFillTx/>
                <a:latin typeface="微软雅黑"/>
                <a:ea typeface="微软雅黑"/>
                <a:cs typeface="+mn-cs"/>
              </a:rPr>
              <a:t>-l</a:t>
            </a:r>
            <a:r>
              <a:rPr kumimoji="0" lang="zh-CN" altLang="en-US" sz="2000" b="1" i="0" u="none" strike="noStrike" kern="1200" cap="none" spc="0" normalizeH="0" baseline="0" noProof="0" dirty="0">
                <a:ln>
                  <a:noFill/>
                </a:ln>
                <a:solidFill>
                  <a:srgbClr val="006D39"/>
                </a:solidFill>
                <a:effectLst/>
                <a:uLnTx/>
                <a:uFillTx/>
                <a:latin typeface="微软雅黑"/>
                <a:ea typeface="微软雅黑"/>
                <a:cs typeface="+mn-cs"/>
              </a:rPr>
              <a:t>参数</a:t>
            </a:r>
            <a:endParaRPr kumimoji="0" lang="zh-CN" altLang="en-US" sz="2000" b="1" i="0" u="none" strike="noStrike" kern="1200" cap="none" spc="0" normalizeH="0" baseline="0" noProof="0" dirty="0">
              <a:ln>
                <a:noFill/>
              </a:ln>
              <a:solidFill>
                <a:srgbClr val="006D39"/>
              </a:solidFill>
              <a:effectLst/>
              <a:uLnTx/>
              <a:uFillTx/>
              <a:latin typeface="微软雅黑"/>
              <a:ea typeface="微软雅黑"/>
              <a:cs typeface="+mn-cs"/>
            </a:endParaRPr>
          </a:p>
        </p:txBody>
      </p:sp>
      <p:sp>
        <p:nvSpPr>
          <p:cNvPr id="2" name="灯片编号占位符 1"/>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48F10FC4-DD5C-4C24-B849-D8A0B2DC9874}" type="slidenum">
              <a:rPr kumimoji="0" lang="zh-CN" altLang="en-US" sz="1100" b="0" i="0" u="none" strike="noStrike" kern="1200" cap="none" spc="0" normalizeH="0" baseline="0" noProof="0" smtClean="0">
                <a:ln>
                  <a:noFill/>
                </a:ln>
                <a:solidFill>
                  <a:prstClr val="white"/>
                </a:solidFill>
                <a:effectLst/>
                <a:uLnTx/>
                <a:uFillTx/>
                <a:latin typeface="微软雅黑" panose="020B0503020204020204" pitchFamily="34" charset="-122"/>
                <a:ea typeface="微软雅黑" panose="020B0503020204020204" pitchFamily="34" charset="-122"/>
                <a:cs typeface="+mn-cs"/>
              </a:rPr>
            </a:fld>
            <a:endParaRPr kumimoji="0" lang="zh-CN" altLang="en-US" sz="11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aphicFrame>
        <p:nvGraphicFramePr>
          <p:cNvPr id="5" name="表格 4"/>
          <p:cNvGraphicFramePr>
            <a:graphicFrameLocks noGrp="1"/>
          </p:cNvGraphicFramePr>
          <p:nvPr/>
        </p:nvGraphicFramePr>
        <p:xfrm>
          <a:off x="111760" y="2690706"/>
          <a:ext cx="5803056" cy="3407624"/>
        </p:xfrm>
        <a:graphic>
          <a:graphicData uri="http://schemas.openxmlformats.org/drawingml/2006/table">
            <a:tbl>
              <a:tblPr firstRow="1" bandRow="1">
                <a:tableStyleId>{5C22544A-7EE6-4342-B048-85BDC9FD1C3A}</a:tableStyleId>
              </a:tblPr>
              <a:tblGrid>
                <a:gridCol w="1534160"/>
                <a:gridCol w="4268896"/>
              </a:tblGrid>
              <a:tr h="404072">
                <a:tc>
                  <a:txBody>
                    <a:bodyPr/>
                    <a:lstStyle/>
                    <a:p>
                      <a:pPr marL="0" marR="0" algn="just">
                        <a:spcBef>
                          <a:spcPts val="0"/>
                        </a:spcBef>
                        <a:spcAft>
                          <a:spcPts val="0"/>
                        </a:spcAft>
                      </a:pPr>
                      <a:r>
                        <a:rPr lang="zh-CN" altLang="en-US" sz="1600">
                          <a:effectLst/>
                          <a:latin typeface="微软雅黑" panose="020B0503020204020204" pitchFamily="34" charset="-122"/>
                          <a:ea typeface="微软雅黑" panose="020B0503020204020204" pitchFamily="34" charset="-122"/>
                        </a:rPr>
                        <a:t>测试用例编号</a:t>
                      </a:r>
                      <a:endParaRPr lang="zh-CN" altLang="en-US" sz="1600">
                        <a:effectLst/>
                        <a:latin typeface="微软雅黑" panose="020B0503020204020204" pitchFamily="34" charset="-122"/>
                        <a:ea typeface="微软雅黑" panose="020B0503020204020204" pitchFamily="34" charset="-122"/>
                      </a:endParaRPr>
                    </a:p>
                  </a:txBody>
                  <a:tcPr marL="68580" marR="68580"/>
                </a:tc>
                <a:tc>
                  <a:txBody>
                    <a:bodyPr/>
                    <a:lstStyle/>
                    <a:p>
                      <a:pPr marL="0" marR="0" algn="just">
                        <a:spcBef>
                          <a:spcPts val="0"/>
                        </a:spcBef>
                        <a:spcAft>
                          <a:spcPts val="0"/>
                        </a:spcAft>
                      </a:pPr>
                      <a:r>
                        <a:rPr lang="en-US" sz="1600">
                          <a:effectLst/>
                          <a:latin typeface="微软雅黑" panose="020B0503020204020204" pitchFamily="34" charset="-122"/>
                          <a:ea typeface="微软雅黑" panose="020B0503020204020204" pitchFamily="34" charset="-122"/>
                        </a:rPr>
                        <a:t>ELF_TEST_003</a:t>
                      </a:r>
                      <a:endParaRPr lang="en-US" sz="1600">
                        <a:effectLst/>
                        <a:latin typeface="微软雅黑" panose="020B0503020204020204" pitchFamily="34" charset="-122"/>
                        <a:ea typeface="微软雅黑" panose="020B0503020204020204" pitchFamily="34" charset="-122"/>
                      </a:endParaRPr>
                    </a:p>
                  </a:txBody>
                  <a:tcPr marL="68580" marR="68580"/>
                </a:tc>
              </a:tr>
              <a:tr h="404072">
                <a:tc>
                  <a:txBody>
                    <a:bodyPr/>
                    <a:lstStyle/>
                    <a:p>
                      <a:pPr marL="0" marR="0" algn="just">
                        <a:spcBef>
                          <a:spcPts val="0"/>
                        </a:spcBef>
                        <a:spcAft>
                          <a:spcPts val="0"/>
                        </a:spcAft>
                      </a:pPr>
                      <a:r>
                        <a:rPr lang="zh-CN" altLang="en-US" sz="1600">
                          <a:effectLst/>
                          <a:latin typeface="微软雅黑" panose="020B0503020204020204" pitchFamily="34" charset="-122"/>
                          <a:ea typeface="微软雅黑" panose="020B0503020204020204" pitchFamily="34" charset="-122"/>
                        </a:rPr>
                        <a:t>测试项目</a:t>
                      </a:r>
                      <a:endParaRPr lang="zh-CN" altLang="en-US" sz="1600">
                        <a:effectLst/>
                        <a:latin typeface="微软雅黑" panose="020B0503020204020204" pitchFamily="34" charset="-122"/>
                        <a:ea typeface="微软雅黑" panose="020B0503020204020204" pitchFamily="34" charset="-122"/>
                      </a:endParaRPr>
                    </a:p>
                  </a:txBody>
                  <a:tcPr marL="68580" marR="68580"/>
                </a:tc>
                <a:tc>
                  <a:txBody>
                    <a:bodyPr/>
                    <a:lstStyle/>
                    <a:p>
                      <a:pPr marL="0" marR="0" algn="just">
                        <a:spcBef>
                          <a:spcPts val="0"/>
                        </a:spcBef>
                        <a:spcAft>
                          <a:spcPts val="0"/>
                        </a:spcAft>
                      </a:pPr>
                      <a:r>
                        <a:rPr lang="en-US" sz="1600">
                          <a:effectLst/>
                          <a:latin typeface="微软雅黑" panose="020B0503020204020204" pitchFamily="34" charset="-122"/>
                          <a:ea typeface="微软雅黑" panose="020B0503020204020204" pitchFamily="34" charset="-122"/>
                        </a:rPr>
                        <a:t>ELF</a:t>
                      </a:r>
                      <a:r>
                        <a:rPr lang="zh-CN" altLang="en-US" sz="1600">
                          <a:effectLst/>
                          <a:latin typeface="微软雅黑" panose="020B0503020204020204" pitchFamily="34" charset="-122"/>
                          <a:ea typeface="微软雅黑" panose="020B0503020204020204" pitchFamily="34" charset="-122"/>
                        </a:rPr>
                        <a:t>文件解析器</a:t>
                      </a:r>
                      <a:endParaRPr lang="zh-CN" altLang="en-US" sz="1600">
                        <a:effectLst/>
                        <a:latin typeface="微软雅黑" panose="020B0503020204020204" pitchFamily="34" charset="-122"/>
                        <a:ea typeface="微软雅黑" panose="020B0503020204020204" pitchFamily="34" charset="-122"/>
                      </a:endParaRPr>
                    </a:p>
                  </a:txBody>
                  <a:tcPr marL="68580" marR="68580"/>
                </a:tc>
              </a:tr>
              <a:tr h="404072">
                <a:tc>
                  <a:txBody>
                    <a:bodyPr/>
                    <a:lstStyle/>
                    <a:p>
                      <a:pPr marL="0" marR="0" algn="just">
                        <a:spcBef>
                          <a:spcPts val="0"/>
                        </a:spcBef>
                        <a:spcAft>
                          <a:spcPts val="0"/>
                        </a:spcAft>
                      </a:pPr>
                      <a:r>
                        <a:rPr lang="zh-CN" altLang="en-US" sz="1600">
                          <a:effectLst/>
                          <a:latin typeface="微软雅黑" panose="020B0503020204020204" pitchFamily="34" charset="-122"/>
                          <a:ea typeface="微软雅黑" panose="020B0503020204020204" pitchFamily="34" charset="-122"/>
                        </a:rPr>
                        <a:t>测试标题</a:t>
                      </a:r>
                      <a:endParaRPr lang="zh-CN" altLang="en-US" sz="1600">
                        <a:effectLst/>
                        <a:latin typeface="微软雅黑" panose="020B0503020204020204" pitchFamily="34" charset="-122"/>
                        <a:ea typeface="微软雅黑" panose="020B0503020204020204" pitchFamily="34" charset="-122"/>
                      </a:endParaRPr>
                    </a:p>
                  </a:txBody>
                  <a:tcPr marL="68580" marR="68580"/>
                </a:tc>
                <a:tc>
                  <a:txBody>
                    <a:bodyPr/>
                    <a:lstStyle/>
                    <a:p>
                      <a:pPr marL="0" marR="0" algn="just">
                        <a:spcBef>
                          <a:spcPts val="0"/>
                        </a:spcBef>
                        <a:spcAft>
                          <a:spcPts val="0"/>
                        </a:spcAft>
                      </a:pPr>
                      <a:r>
                        <a:rPr lang="en-US" sz="1600">
                          <a:effectLst/>
                          <a:latin typeface="微软雅黑" panose="020B0503020204020204" pitchFamily="34" charset="-122"/>
                          <a:ea typeface="微软雅黑" panose="020B0503020204020204" pitchFamily="34" charset="-122"/>
                        </a:rPr>
                        <a:t>-l</a:t>
                      </a:r>
                      <a:r>
                        <a:rPr lang="zh-CN" altLang="en-US" sz="1600">
                          <a:effectLst/>
                          <a:latin typeface="微软雅黑" panose="020B0503020204020204" pitchFamily="34" charset="-122"/>
                          <a:ea typeface="微软雅黑" panose="020B0503020204020204" pitchFamily="34" charset="-122"/>
                        </a:rPr>
                        <a:t>参数测试</a:t>
                      </a:r>
                      <a:endParaRPr lang="zh-CN" altLang="en-US" sz="1600">
                        <a:effectLst/>
                        <a:latin typeface="微软雅黑" panose="020B0503020204020204" pitchFamily="34" charset="-122"/>
                        <a:ea typeface="微软雅黑" panose="020B0503020204020204" pitchFamily="34" charset="-122"/>
                      </a:endParaRPr>
                    </a:p>
                  </a:txBody>
                  <a:tcPr marL="68580" marR="68580"/>
                </a:tc>
              </a:tr>
              <a:tr h="404072">
                <a:tc>
                  <a:txBody>
                    <a:bodyPr/>
                    <a:lstStyle/>
                    <a:p>
                      <a:pPr marL="0" marR="0" algn="just">
                        <a:spcBef>
                          <a:spcPts val="0"/>
                        </a:spcBef>
                        <a:spcAft>
                          <a:spcPts val="0"/>
                        </a:spcAft>
                      </a:pPr>
                      <a:r>
                        <a:rPr lang="zh-CN" altLang="en-US" sz="1600">
                          <a:effectLst/>
                          <a:latin typeface="微软雅黑" panose="020B0503020204020204" pitchFamily="34" charset="-122"/>
                          <a:ea typeface="微软雅黑" panose="020B0503020204020204" pitchFamily="34" charset="-122"/>
                        </a:rPr>
                        <a:t>重要级别</a:t>
                      </a:r>
                      <a:endParaRPr lang="zh-CN" altLang="en-US" sz="1600">
                        <a:effectLst/>
                        <a:latin typeface="微软雅黑" panose="020B0503020204020204" pitchFamily="34" charset="-122"/>
                        <a:ea typeface="微软雅黑" panose="020B0503020204020204" pitchFamily="34" charset="-122"/>
                      </a:endParaRPr>
                    </a:p>
                  </a:txBody>
                  <a:tcPr marL="68580" marR="68580"/>
                </a:tc>
                <a:tc>
                  <a:txBody>
                    <a:bodyPr/>
                    <a:lstStyle/>
                    <a:p>
                      <a:pPr marL="0" marR="0" algn="just">
                        <a:spcBef>
                          <a:spcPts val="0"/>
                        </a:spcBef>
                        <a:spcAft>
                          <a:spcPts val="0"/>
                        </a:spcAft>
                      </a:pPr>
                      <a:r>
                        <a:rPr lang="zh-CN" altLang="en-US" sz="1600">
                          <a:effectLst/>
                          <a:latin typeface="微软雅黑" panose="020B0503020204020204" pitchFamily="34" charset="-122"/>
                          <a:ea typeface="微软雅黑" panose="020B0503020204020204" pitchFamily="34" charset="-122"/>
                        </a:rPr>
                        <a:t>中</a:t>
                      </a:r>
                      <a:endParaRPr lang="zh-CN" altLang="en-US" sz="1600">
                        <a:effectLst/>
                        <a:latin typeface="微软雅黑" panose="020B0503020204020204" pitchFamily="34" charset="-122"/>
                        <a:ea typeface="微软雅黑" panose="020B0503020204020204" pitchFamily="34" charset="-122"/>
                      </a:endParaRPr>
                    </a:p>
                  </a:txBody>
                  <a:tcPr marL="68580" marR="68580"/>
                </a:tc>
              </a:tr>
              <a:tr h="404072">
                <a:tc>
                  <a:txBody>
                    <a:bodyPr/>
                    <a:lstStyle/>
                    <a:p>
                      <a:pPr marL="0" marR="0" algn="just">
                        <a:spcBef>
                          <a:spcPts val="0"/>
                        </a:spcBef>
                        <a:spcAft>
                          <a:spcPts val="0"/>
                        </a:spcAft>
                      </a:pPr>
                      <a:r>
                        <a:rPr lang="zh-CN" altLang="en-US" sz="1600">
                          <a:effectLst/>
                          <a:latin typeface="微软雅黑" panose="020B0503020204020204" pitchFamily="34" charset="-122"/>
                          <a:ea typeface="微软雅黑" panose="020B0503020204020204" pitchFamily="34" charset="-122"/>
                        </a:rPr>
                        <a:t>预置条件</a:t>
                      </a:r>
                      <a:endParaRPr lang="zh-CN" altLang="en-US" sz="1600">
                        <a:effectLst/>
                        <a:latin typeface="微软雅黑" panose="020B0503020204020204" pitchFamily="34" charset="-122"/>
                        <a:ea typeface="微软雅黑" panose="020B0503020204020204" pitchFamily="34" charset="-122"/>
                      </a:endParaRPr>
                    </a:p>
                  </a:txBody>
                  <a:tcPr marL="68580" marR="68580"/>
                </a:tc>
                <a:tc>
                  <a:txBody>
                    <a:bodyPr/>
                    <a:lstStyle/>
                    <a:p>
                      <a:pPr marL="0" marR="0" algn="just">
                        <a:spcBef>
                          <a:spcPts val="0"/>
                        </a:spcBef>
                        <a:spcAft>
                          <a:spcPts val="0"/>
                        </a:spcAft>
                      </a:pPr>
                      <a:r>
                        <a:rPr lang="zh-CN" altLang="en-US" sz="1600">
                          <a:effectLst/>
                          <a:latin typeface="微软雅黑" panose="020B0503020204020204" pitchFamily="34" charset="-122"/>
                          <a:ea typeface="微软雅黑" panose="020B0503020204020204" pitchFamily="34" charset="-122"/>
                        </a:rPr>
                        <a:t>无</a:t>
                      </a:r>
                      <a:endParaRPr lang="zh-CN" altLang="en-US" sz="1600">
                        <a:effectLst/>
                        <a:latin typeface="微软雅黑" panose="020B0503020204020204" pitchFamily="34" charset="-122"/>
                        <a:ea typeface="微软雅黑" panose="020B0503020204020204" pitchFamily="34" charset="-122"/>
                      </a:endParaRPr>
                    </a:p>
                  </a:txBody>
                  <a:tcPr marL="68580" marR="68580"/>
                </a:tc>
              </a:tr>
              <a:tr h="404072">
                <a:tc>
                  <a:txBody>
                    <a:bodyPr/>
                    <a:lstStyle/>
                    <a:p>
                      <a:pPr marL="0" marR="0" algn="just">
                        <a:spcBef>
                          <a:spcPts val="0"/>
                        </a:spcBef>
                        <a:spcAft>
                          <a:spcPts val="0"/>
                        </a:spcAft>
                      </a:pPr>
                      <a:r>
                        <a:rPr lang="zh-CN" altLang="en-US" sz="1600">
                          <a:effectLst/>
                          <a:latin typeface="微软雅黑" panose="020B0503020204020204" pitchFamily="34" charset="-122"/>
                          <a:ea typeface="微软雅黑" panose="020B0503020204020204" pitchFamily="34" charset="-122"/>
                        </a:rPr>
                        <a:t>输入</a:t>
                      </a:r>
                      <a:endParaRPr lang="zh-CN" altLang="en-US" sz="1600">
                        <a:effectLst/>
                        <a:latin typeface="微软雅黑" panose="020B0503020204020204" pitchFamily="34" charset="-122"/>
                        <a:ea typeface="微软雅黑" panose="020B0503020204020204" pitchFamily="34" charset="-122"/>
                      </a:endParaRPr>
                    </a:p>
                  </a:txBody>
                  <a:tcPr marL="68580" marR="68580"/>
                </a:tc>
                <a:tc>
                  <a:txBody>
                    <a:bodyPr/>
                    <a:lstStyle/>
                    <a:p>
                      <a:pPr marL="0" marR="0" algn="just">
                        <a:spcBef>
                          <a:spcPts val="0"/>
                        </a:spcBef>
                        <a:spcAft>
                          <a:spcPts val="0"/>
                        </a:spcAft>
                      </a:pPr>
                      <a:r>
                        <a:rPr lang="zh-CN" altLang="en-US" sz="1600">
                          <a:effectLst/>
                          <a:latin typeface="微软雅黑" panose="020B0503020204020204" pitchFamily="34" charset="-122"/>
                          <a:ea typeface="微软雅黑" panose="020B0503020204020204" pitchFamily="34" charset="-122"/>
                        </a:rPr>
                        <a:t>命令：</a:t>
                      </a:r>
                      <a:r>
                        <a:rPr lang="en-US" altLang="zh-CN" sz="1600">
                          <a:effectLst/>
                          <a:latin typeface="微软雅黑" panose="020B0503020204020204" pitchFamily="34" charset="-122"/>
                          <a:ea typeface="微软雅黑" panose="020B0503020204020204" pitchFamily="34" charset="-122"/>
                        </a:rPr>
                        <a:t>./</a:t>
                      </a:r>
                      <a:r>
                        <a:rPr lang="en-US" sz="1600">
                          <a:effectLst/>
                          <a:latin typeface="微软雅黑" panose="020B0503020204020204" pitchFamily="34" charset="-122"/>
                          <a:ea typeface="微软雅黑" panose="020B0503020204020204" pitchFamily="34" charset="-122"/>
                        </a:rPr>
                        <a:t>elfParser -l ./hello</a:t>
                      </a:r>
                      <a:endParaRPr lang="en-US" sz="1600">
                        <a:effectLst/>
                        <a:latin typeface="微软雅黑" panose="020B0503020204020204" pitchFamily="34" charset="-122"/>
                        <a:ea typeface="微软雅黑" panose="020B0503020204020204" pitchFamily="34" charset="-122"/>
                      </a:endParaRPr>
                    </a:p>
                  </a:txBody>
                  <a:tcPr marL="68580" marR="68580"/>
                </a:tc>
              </a:tr>
              <a:tr h="404072">
                <a:tc>
                  <a:txBody>
                    <a:bodyPr/>
                    <a:lstStyle/>
                    <a:p>
                      <a:pPr marL="0" marR="0" algn="just">
                        <a:spcBef>
                          <a:spcPts val="0"/>
                        </a:spcBef>
                        <a:spcAft>
                          <a:spcPts val="0"/>
                        </a:spcAft>
                      </a:pPr>
                      <a:r>
                        <a:rPr lang="zh-CN" altLang="en-US" sz="1600">
                          <a:effectLst/>
                          <a:latin typeface="微软雅黑" panose="020B0503020204020204" pitchFamily="34" charset="-122"/>
                          <a:ea typeface="微软雅黑" panose="020B0503020204020204" pitchFamily="34" charset="-122"/>
                        </a:rPr>
                        <a:t>操作步骤</a:t>
                      </a:r>
                      <a:endParaRPr lang="zh-CN" altLang="en-US" sz="1600">
                        <a:effectLst/>
                        <a:latin typeface="微软雅黑" panose="020B0503020204020204" pitchFamily="34" charset="-122"/>
                        <a:ea typeface="微软雅黑" panose="020B0503020204020204" pitchFamily="34" charset="-122"/>
                      </a:endParaRPr>
                    </a:p>
                  </a:txBody>
                  <a:tcPr marL="68580" marR="68580"/>
                </a:tc>
                <a:tc>
                  <a:txBody>
                    <a:bodyPr/>
                    <a:lstStyle/>
                    <a:p>
                      <a:pPr marL="0" marR="0" algn="just">
                        <a:spcBef>
                          <a:spcPts val="0"/>
                        </a:spcBef>
                        <a:spcAft>
                          <a:spcPts val="0"/>
                        </a:spcAft>
                      </a:pPr>
                      <a:r>
                        <a:rPr lang="en-US" altLang="zh-CN" sz="1600">
                          <a:effectLst/>
                          <a:latin typeface="微软雅黑" panose="020B0503020204020204" pitchFamily="34" charset="-122"/>
                          <a:ea typeface="微软雅黑" panose="020B0503020204020204" pitchFamily="34" charset="-122"/>
                        </a:rPr>
                        <a:t>1</a:t>
                      </a:r>
                      <a:r>
                        <a:rPr lang="zh-CN" altLang="en-US" sz="1600">
                          <a:effectLst/>
                          <a:latin typeface="微软雅黑" panose="020B0503020204020204" pitchFamily="34" charset="-122"/>
                          <a:ea typeface="微软雅黑" panose="020B0503020204020204" pitchFamily="34" charset="-122"/>
                        </a:rPr>
                        <a:t>在</a:t>
                      </a:r>
                      <a:r>
                        <a:rPr lang="en-US" altLang="zh-CN" sz="1600">
                          <a:effectLst/>
                          <a:latin typeface="微软雅黑" panose="020B0503020204020204" pitchFamily="34" charset="-122"/>
                          <a:ea typeface="微软雅黑" panose="020B0503020204020204" pitchFamily="34" charset="-122"/>
                        </a:rPr>
                        <a:t>shell</a:t>
                      </a:r>
                      <a:r>
                        <a:rPr lang="zh-CN" altLang="en-US" sz="1600">
                          <a:effectLst/>
                          <a:latin typeface="微软雅黑" panose="020B0503020204020204" pitchFamily="34" charset="-122"/>
                          <a:ea typeface="微软雅黑" panose="020B0503020204020204" pitchFamily="34" charset="-122"/>
                        </a:rPr>
                        <a:t>中执行输入命令，包含当前目录、对应参数和目标文件，回车</a:t>
                      </a:r>
                      <a:endParaRPr lang="zh-CN" altLang="en-US" sz="1600">
                        <a:effectLst/>
                        <a:latin typeface="微软雅黑" panose="020B0503020204020204" pitchFamily="34" charset="-122"/>
                        <a:ea typeface="微软雅黑" panose="020B0503020204020204" pitchFamily="34" charset="-122"/>
                      </a:endParaRPr>
                    </a:p>
                  </a:txBody>
                  <a:tcPr marL="68580" marR="68580"/>
                </a:tc>
              </a:tr>
              <a:tr h="404072">
                <a:tc>
                  <a:txBody>
                    <a:bodyPr/>
                    <a:lstStyle/>
                    <a:p>
                      <a:pPr marL="0" marR="0" algn="just">
                        <a:spcBef>
                          <a:spcPts val="0"/>
                        </a:spcBef>
                        <a:spcAft>
                          <a:spcPts val="0"/>
                        </a:spcAft>
                      </a:pPr>
                      <a:r>
                        <a:rPr lang="zh-CN" altLang="en-US" sz="1600">
                          <a:effectLst/>
                          <a:latin typeface="微软雅黑" panose="020B0503020204020204" pitchFamily="34" charset="-122"/>
                          <a:ea typeface="微软雅黑" panose="020B0503020204020204" pitchFamily="34" charset="-122"/>
                        </a:rPr>
                        <a:t>预期输出</a:t>
                      </a:r>
                      <a:endParaRPr lang="zh-CN" altLang="en-US" sz="1600">
                        <a:effectLst/>
                        <a:latin typeface="微软雅黑" panose="020B0503020204020204" pitchFamily="34" charset="-122"/>
                        <a:ea typeface="微软雅黑" panose="020B0503020204020204" pitchFamily="34" charset="-122"/>
                      </a:endParaRPr>
                    </a:p>
                  </a:txBody>
                  <a:tcPr marL="68580" marR="68580"/>
                </a:tc>
                <a:tc>
                  <a:txBody>
                    <a:bodyPr/>
                    <a:lstStyle/>
                    <a:p>
                      <a:pPr marL="0" marR="0" algn="just">
                        <a:spcBef>
                          <a:spcPts val="0"/>
                        </a:spcBef>
                        <a:spcAft>
                          <a:spcPts val="0"/>
                        </a:spcAft>
                      </a:pPr>
                      <a:r>
                        <a:rPr lang="en-US" altLang="zh-CN" sz="1600" dirty="0">
                          <a:effectLst/>
                          <a:latin typeface="微软雅黑" panose="020B0503020204020204" pitchFamily="34" charset="-122"/>
                          <a:ea typeface="微软雅黑" panose="020B0503020204020204" pitchFamily="34" charset="-122"/>
                        </a:rPr>
                        <a:t>1</a:t>
                      </a:r>
                      <a:r>
                        <a:rPr lang="zh-CN" altLang="en-US" sz="1600" dirty="0">
                          <a:effectLst/>
                          <a:latin typeface="微软雅黑" panose="020B0503020204020204" pitchFamily="34" charset="-122"/>
                          <a:ea typeface="微软雅黑" panose="020B0503020204020204" pitchFamily="34" charset="-122"/>
                        </a:rPr>
                        <a:t>若有数据，则输出</a:t>
                      </a:r>
                      <a:r>
                        <a:rPr lang="en-US" altLang="zh-CN" sz="1600" dirty="0">
                          <a:effectLst/>
                          <a:latin typeface="微软雅黑" panose="020B0503020204020204" pitchFamily="34" charset="-122"/>
                          <a:ea typeface="微软雅黑" panose="020B0503020204020204" pitchFamily="34" charset="-122"/>
                        </a:rPr>
                        <a:t>elf</a:t>
                      </a:r>
                      <a:r>
                        <a:rPr lang="zh-CN" altLang="en-US" sz="1600" dirty="0">
                          <a:effectLst/>
                          <a:latin typeface="微软雅黑" panose="020B0503020204020204" pitchFamily="34" charset="-122"/>
                          <a:ea typeface="微软雅黑" panose="020B0503020204020204" pitchFamily="34" charset="-122"/>
                        </a:rPr>
                        <a:t>文件头信息</a:t>
                      </a:r>
                      <a:endParaRPr lang="zh-CN" altLang="en-US" sz="1600" dirty="0">
                        <a:effectLst/>
                        <a:latin typeface="微软雅黑" panose="020B0503020204020204" pitchFamily="34" charset="-122"/>
                        <a:ea typeface="微软雅黑" panose="020B0503020204020204" pitchFamily="34" charset="-122"/>
                      </a:endParaRPr>
                    </a:p>
                  </a:txBody>
                  <a:tcPr marL="68580" marR="68580"/>
                </a:tc>
              </a:tr>
            </a:tbl>
          </a:graphicData>
        </a:graphic>
      </p:graphicFrame>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096000" y="2505723"/>
            <a:ext cx="5757278" cy="4151426"/>
          </a:xfrm>
          <a:prstGeom prst="rect">
            <a:avLst/>
          </a:prstGeom>
        </p:spPr>
      </p:pic>
      <p:sp>
        <p:nvSpPr>
          <p:cNvPr id="3" name="文本框 2"/>
          <p:cNvSpPr txBox="1"/>
          <p:nvPr/>
        </p:nvSpPr>
        <p:spPr>
          <a:xfrm>
            <a:off x="747395" y="241935"/>
            <a:ext cx="4046855" cy="521970"/>
          </a:xfrm>
          <a:prstGeom prst="rect">
            <a:avLst/>
          </a:prstGeom>
          <a:noFill/>
        </p:spPr>
        <p:txBody>
          <a:bodyPr wrap="square" rtlCol="0">
            <a:spAutoFit/>
          </a:bodyPr>
          <a:lstStyle/>
          <a:p>
            <a:r>
              <a:rPr lang="zh-CN" altLang="en-US" sz="2800" b="1" spc="100" dirty="0">
                <a:solidFill>
                  <a:schemeClr val="accent1"/>
                </a:solidFill>
                <a:latin typeface="微软雅黑" panose="020B0503020204020204" pitchFamily="34" charset="-122"/>
                <a:ea typeface="微软雅黑" panose="020B0503020204020204" pitchFamily="34" charset="-122"/>
              </a:rPr>
              <a:t>第五部分 系统测试</a:t>
            </a:r>
            <a:endParaRPr lang="zh-CN" altLang="en-US" sz="2800" b="1" spc="100" dirty="0">
              <a:solidFill>
                <a:schemeClr val="accent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椭圆 23"/>
          <p:cNvSpPr/>
          <p:nvPr/>
        </p:nvSpPr>
        <p:spPr>
          <a:xfrm>
            <a:off x="317506" y="1081184"/>
            <a:ext cx="1471719" cy="1471719"/>
          </a:xfrm>
          <a:prstGeom prst="ellipse">
            <a:avLst/>
          </a:prstGeom>
          <a:solidFill>
            <a:schemeClr val="accent1"/>
          </a:solidFill>
          <a:ln w="63500" cap="flat" cmpd="sng" algn="ctr">
            <a:solidFill>
              <a:sysClr val="window" lastClr="FFFF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测试用例</a:t>
            </a:r>
            <a:endParaRPr kumimoji="0" lang="zh-CN" altLang="en-US" sz="28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2" name="椭圆 21"/>
          <p:cNvSpPr/>
          <p:nvPr/>
        </p:nvSpPr>
        <p:spPr>
          <a:xfrm flipH="1">
            <a:off x="6248400" y="1081183"/>
            <a:ext cx="1471719" cy="1471719"/>
          </a:xfrm>
          <a:prstGeom prst="ellipse">
            <a:avLst/>
          </a:prstGeom>
          <a:solidFill>
            <a:schemeClr val="accent2"/>
          </a:solidFill>
          <a:ln w="635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运行结果</a:t>
            </a:r>
            <a:endParaRPr kumimoji="0" lang="zh-CN" altLang="en-US" sz="28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6" name="文本框 25"/>
          <p:cNvSpPr txBox="1"/>
          <p:nvPr/>
        </p:nvSpPr>
        <p:spPr>
          <a:xfrm flipH="1">
            <a:off x="2046054" y="1616988"/>
            <a:ext cx="1934468"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000" b="1" i="0" u="none" strike="noStrike" kern="1200" cap="none" spc="0" normalizeH="0" baseline="0" noProof="0" dirty="0">
                <a:ln>
                  <a:noFill/>
                </a:ln>
                <a:solidFill>
                  <a:srgbClr val="006D39"/>
                </a:solidFill>
                <a:effectLst/>
                <a:uLnTx/>
                <a:uFillTx/>
                <a:latin typeface="微软雅黑"/>
                <a:ea typeface="微软雅黑"/>
                <a:cs typeface="+mn-cs"/>
              </a:rPr>
              <a:t>-S</a:t>
            </a:r>
            <a:r>
              <a:rPr kumimoji="0" lang="zh-CN" altLang="en-US" sz="2000" b="1" i="0" u="none" strike="noStrike" kern="1200" cap="none" spc="0" normalizeH="0" baseline="0" noProof="0" dirty="0">
                <a:ln>
                  <a:noFill/>
                </a:ln>
                <a:solidFill>
                  <a:srgbClr val="006D39"/>
                </a:solidFill>
                <a:effectLst/>
                <a:uLnTx/>
                <a:uFillTx/>
                <a:latin typeface="微软雅黑"/>
                <a:ea typeface="微软雅黑"/>
                <a:cs typeface="+mn-cs"/>
              </a:rPr>
              <a:t>参数</a:t>
            </a:r>
            <a:endParaRPr kumimoji="0" lang="zh-CN" altLang="en-US" sz="2000" b="1" i="0" u="none" strike="noStrike" kern="1200" cap="none" spc="0" normalizeH="0" baseline="0" noProof="0" dirty="0">
              <a:ln>
                <a:noFill/>
              </a:ln>
              <a:solidFill>
                <a:srgbClr val="006D39"/>
              </a:solidFill>
              <a:effectLst/>
              <a:uLnTx/>
              <a:uFillTx/>
              <a:latin typeface="微软雅黑"/>
              <a:ea typeface="微软雅黑"/>
              <a:cs typeface="+mn-cs"/>
            </a:endParaRPr>
          </a:p>
        </p:txBody>
      </p:sp>
      <p:sp>
        <p:nvSpPr>
          <p:cNvPr id="2" name="灯片编号占位符 1"/>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48F10FC4-DD5C-4C24-B849-D8A0B2DC9874}" type="slidenum">
              <a:rPr kumimoji="0" lang="zh-CN" altLang="en-US" sz="1100" b="0" i="0" u="none" strike="noStrike" kern="1200" cap="none" spc="0" normalizeH="0" baseline="0" noProof="0" smtClean="0">
                <a:ln>
                  <a:noFill/>
                </a:ln>
                <a:solidFill>
                  <a:prstClr val="white"/>
                </a:solidFill>
                <a:effectLst/>
                <a:uLnTx/>
                <a:uFillTx/>
                <a:latin typeface="微软雅黑" panose="020B0503020204020204" pitchFamily="34" charset="-122"/>
                <a:ea typeface="微软雅黑" panose="020B0503020204020204" pitchFamily="34" charset="-122"/>
                <a:cs typeface="+mn-cs"/>
              </a:rPr>
            </a:fld>
            <a:endParaRPr kumimoji="0" lang="zh-CN" altLang="en-US" sz="11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aphicFrame>
        <p:nvGraphicFramePr>
          <p:cNvPr id="5" name="表格 4"/>
          <p:cNvGraphicFramePr>
            <a:graphicFrameLocks noGrp="1"/>
          </p:cNvGraphicFramePr>
          <p:nvPr/>
        </p:nvGraphicFramePr>
        <p:xfrm>
          <a:off x="111760" y="2690706"/>
          <a:ext cx="5803056" cy="3407624"/>
        </p:xfrm>
        <a:graphic>
          <a:graphicData uri="http://schemas.openxmlformats.org/drawingml/2006/table">
            <a:tbl>
              <a:tblPr firstRow="1" bandRow="1">
                <a:tableStyleId>{5C22544A-7EE6-4342-B048-85BDC9FD1C3A}</a:tableStyleId>
              </a:tblPr>
              <a:tblGrid>
                <a:gridCol w="1534160"/>
                <a:gridCol w="4268896"/>
              </a:tblGrid>
              <a:tr h="404072">
                <a:tc>
                  <a:txBody>
                    <a:bodyPr/>
                    <a:lstStyle/>
                    <a:p>
                      <a:pPr marL="0" marR="0" algn="just">
                        <a:spcBef>
                          <a:spcPts val="0"/>
                        </a:spcBef>
                        <a:spcAft>
                          <a:spcPts val="0"/>
                        </a:spcAft>
                      </a:pPr>
                      <a:r>
                        <a:rPr lang="zh-CN" altLang="en-US" sz="1600">
                          <a:effectLst/>
                          <a:latin typeface="微软雅黑" panose="020B0503020204020204" pitchFamily="34" charset="-122"/>
                          <a:ea typeface="微软雅黑" panose="020B0503020204020204" pitchFamily="34" charset="-122"/>
                        </a:rPr>
                        <a:t>测试用例编号</a:t>
                      </a:r>
                      <a:endParaRPr lang="zh-CN" altLang="en-US" sz="1600">
                        <a:effectLst/>
                        <a:latin typeface="微软雅黑" panose="020B0503020204020204" pitchFamily="34" charset="-122"/>
                        <a:ea typeface="微软雅黑" panose="020B0503020204020204" pitchFamily="34" charset="-122"/>
                      </a:endParaRPr>
                    </a:p>
                  </a:txBody>
                  <a:tcPr marL="68580" marR="68580"/>
                </a:tc>
                <a:tc>
                  <a:txBody>
                    <a:bodyPr/>
                    <a:lstStyle/>
                    <a:p>
                      <a:pPr marL="0" marR="0" algn="just">
                        <a:spcBef>
                          <a:spcPts val="0"/>
                        </a:spcBef>
                        <a:spcAft>
                          <a:spcPts val="0"/>
                        </a:spcAft>
                      </a:pPr>
                      <a:r>
                        <a:rPr lang="en-US" sz="1600">
                          <a:effectLst/>
                          <a:latin typeface="微软雅黑" panose="020B0503020204020204" pitchFamily="34" charset="-122"/>
                          <a:ea typeface="微软雅黑" panose="020B0503020204020204" pitchFamily="34" charset="-122"/>
                        </a:rPr>
                        <a:t>ELF_TEST_004</a:t>
                      </a:r>
                      <a:endParaRPr lang="en-US" sz="1600">
                        <a:effectLst/>
                        <a:latin typeface="微软雅黑" panose="020B0503020204020204" pitchFamily="34" charset="-122"/>
                        <a:ea typeface="微软雅黑" panose="020B0503020204020204" pitchFamily="34" charset="-122"/>
                      </a:endParaRPr>
                    </a:p>
                  </a:txBody>
                  <a:tcPr marL="68580" marR="68580"/>
                </a:tc>
              </a:tr>
              <a:tr h="404072">
                <a:tc>
                  <a:txBody>
                    <a:bodyPr/>
                    <a:lstStyle/>
                    <a:p>
                      <a:pPr marL="0" marR="0" algn="just">
                        <a:spcBef>
                          <a:spcPts val="0"/>
                        </a:spcBef>
                        <a:spcAft>
                          <a:spcPts val="0"/>
                        </a:spcAft>
                      </a:pPr>
                      <a:r>
                        <a:rPr lang="zh-CN" altLang="en-US" sz="1600">
                          <a:effectLst/>
                          <a:latin typeface="微软雅黑" panose="020B0503020204020204" pitchFamily="34" charset="-122"/>
                          <a:ea typeface="微软雅黑" panose="020B0503020204020204" pitchFamily="34" charset="-122"/>
                        </a:rPr>
                        <a:t>测试项目</a:t>
                      </a:r>
                      <a:endParaRPr lang="zh-CN" altLang="en-US" sz="1600">
                        <a:effectLst/>
                        <a:latin typeface="微软雅黑" panose="020B0503020204020204" pitchFamily="34" charset="-122"/>
                        <a:ea typeface="微软雅黑" panose="020B0503020204020204" pitchFamily="34" charset="-122"/>
                      </a:endParaRPr>
                    </a:p>
                  </a:txBody>
                  <a:tcPr marL="68580" marR="68580"/>
                </a:tc>
                <a:tc>
                  <a:txBody>
                    <a:bodyPr/>
                    <a:lstStyle/>
                    <a:p>
                      <a:pPr marL="0" marR="0" algn="just">
                        <a:spcBef>
                          <a:spcPts val="0"/>
                        </a:spcBef>
                        <a:spcAft>
                          <a:spcPts val="0"/>
                        </a:spcAft>
                      </a:pPr>
                      <a:r>
                        <a:rPr lang="en-US" sz="1600">
                          <a:effectLst/>
                          <a:latin typeface="微软雅黑" panose="020B0503020204020204" pitchFamily="34" charset="-122"/>
                          <a:ea typeface="微软雅黑" panose="020B0503020204020204" pitchFamily="34" charset="-122"/>
                        </a:rPr>
                        <a:t>ELF</a:t>
                      </a:r>
                      <a:r>
                        <a:rPr lang="zh-CN" altLang="en-US" sz="1600">
                          <a:effectLst/>
                          <a:latin typeface="微软雅黑" panose="020B0503020204020204" pitchFamily="34" charset="-122"/>
                          <a:ea typeface="微软雅黑" panose="020B0503020204020204" pitchFamily="34" charset="-122"/>
                        </a:rPr>
                        <a:t>文件解析器</a:t>
                      </a:r>
                      <a:endParaRPr lang="zh-CN" altLang="en-US" sz="1600">
                        <a:effectLst/>
                        <a:latin typeface="微软雅黑" panose="020B0503020204020204" pitchFamily="34" charset="-122"/>
                        <a:ea typeface="微软雅黑" panose="020B0503020204020204" pitchFamily="34" charset="-122"/>
                      </a:endParaRPr>
                    </a:p>
                  </a:txBody>
                  <a:tcPr marL="68580" marR="68580"/>
                </a:tc>
              </a:tr>
              <a:tr h="404072">
                <a:tc>
                  <a:txBody>
                    <a:bodyPr/>
                    <a:lstStyle/>
                    <a:p>
                      <a:pPr marL="0" marR="0" algn="just">
                        <a:spcBef>
                          <a:spcPts val="0"/>
                        </a:spcBef>
                        <a:spcAft>
                          <a:spcPts val="0"/>
                        </a:spcAft>
                      </a:pPr>
                      <a:r>
                        <a:rPr lang="zh-CN" altLang="en-US" sz="1600">
                          <a:effectLst/>
                          <a:latin typeface="微软雅黑" panose="020B0503020204020204" pitchFamily="34" charset="-122"/>
                          <a:ea typeface="微软雅黑" panose="020B0503020204020204" pitchFamily="34" charset="-122"/>
                        </a:rPr>
                        <a:t>测试标题</a:t>
                      </a:r>
                      <a:endParaRPr lang="zh-CN" altLang="en-US" sz="1600">
                        <a:effectLst/>
                        <a:latin typeface="微软雅黑" panose="020B0503020204020204" pitchFamily="34" charset="-122"/>
                        <a:ea typeface="微软雅黑" panose="020B0503020204020204" pitchFamily="34" charset="-122"/>
                      </a:endParaRPr>
                    </a:p>
                  </a:txBody>
                  <a:tcPr marL="68580" marR="68580"/>
                </a:tc>
                <a:tc>
                  <a:txBody>
                    <a:bodyPr/>
                    <a:lstStyle/>
                    <a:p>
                      <a:pPr marL="0" marR="0" algn="just">
                        <a:spcBef>
                          <a:spcPts val="0"/>
                        </a:spcBef>
                        <a:spcAft>
                          <a:spcPts val="0"/>
                        </a:spcAft>
                      </a:pPr>
                      <a:r>
                        <a:rPr lang="en-US" sz="1600">
                          <a:effectLst/>
                          <a:latin typeface="微软雅黑" panose="020B0503020204020204" pitchFamily="34" charset="-122"/>
                          <a:ea typeface="微软雅黑" panose="020B0503020204020204" pitchFamily="34" charset="-122"/>
                        </a:rPr>
                        <a:t>-h</a:t>
                      </a:r>
                      <a:r>
                        <a:rPr lang="zh-CN" altLang="en-US" sz="1600">
                          <a:effectLst/>
                          <a:latin typeface="微软雅黑" panose="020B0503020204020204" pitchFamily="34" charset="-122"/>
                          <a:ea typeface="微软雅黑" panose="020B0503020204020204" pitchFamily="34" charset="-122"/>
                        </a:rPr>
                        <a:t>参数测试</a:t>
                      </a:r>
                      <a:endParaRPr lang="zh-CN" altLang="en-US" sz="1600">
                        <a:effectLst/>
                        <a:latin typeface="微软雅黑" panose="020B0503020204020204" pitchFamily="34" charset="-122"/>
                        <a:ea typeface="微软雅黑" panose="020B0503020204020204" pitchFamily="34" charset="-122"/>
                      </a:endParaRPr>
                    </a:p>
                  </a:txBody>
                  <a:tcPr marL="68580" marR="68580"/>
                </a:tc>
              </a:tr>
              <a:tr h="404072">
                <a:tc>
                  <a:txBody>
                    <a:bodyPr/>
                    <a:lstStyle/>
                    <a:p>
                      <a:pPr marL="0" marR="0" algn="just">
                        <a:spcBef>
                          <a:spcPts val="0"/>
                        </a:spcBef>
                        <a:spcAft>
                          <a:spcPts val="0"/>
                        </a:spcAft>
                      </a:pPr>
                      <a:r>
                        <a:rPr lang="zh-CN" altLang="en-US" sz="1600">
                          <a:effectLst/>
                          <a:latin typeface="微软雅黑" panose="020B0503020204020204" pitchFamily="34" charset="-122"/>
                          <a:ea typeface="微软雅黑" panose="020B0503020204020204" pitchFamily="34" charset="-122"/>
                        </a:rPr>
                        <a:t>重要级别</a:t>
                      </a:r>
                      <a:endParaRPr lang="zh-CN" altLang="en-US" sz="1600">
                        <a:effectLst/>
                        <a:latin typeface="微软雅黑" panose="020B0503020204020204" pitchFamily="34" charset="-122"/>
                        <a:ea typeface="微软雅黑" panose="020B0503020204020204" pitchFamily="34" charset="-122"/>
                      </a:endParaRPr>
                    </a:p>
                  </a:txBody>
                  <a:tcPr marL="68580" marR="68580"/>
                </a:tc>
                <a:tc>
                  <a:txBody>
                    <a:bodyPr/>
                    <a:lstStyle/>
                    <a:p>
                      <a:pPr marL="0" marR="0" algn="just">
                        <a:spcBef>
                          <a:spcPts val="0"/>
                        </a:spcBef>
                        <a:spcAft>
                          <a:spcPts val="0"/>
                        </a:spcAft>
                      </a:pPr>
                      <a:r>
                        <a:rPr lang="zh-CN" altLang="en-US" sz="1600">
                          <a:effectLst/>
                          <a:latin typeface="微软雅黑" panose="020B0503020204020204" pitchFamily="34" charset="-122"/>
                          <a:ea typeface="微软雅黑" panose="020B0503020204020204" pitchFamily="34" charset="-122"/>
                        </a:rPr>
                        <a:t>中</a:t>
                      </a:r>
                      <a:endParaRPr lang="zh-CN" altLang="en-US" sz="1600">
                        <a:effectLst/>
                        <a:latin typeface="微软雅黑" panose="020B0503020204020204" pitchFamily="34" charset="-122"/>
                        <a:ea typeface="微软雅黑" panose="020B0503020204020204" pitchFamily="34" charset="-122"/>
                      </a:endParaRPr>
                    </a:p>
                  </a:txBody>
                  <a:tcPr marL="68580" marR="68580"/>
                </a:tc>
              </a:tr>
              <a:tr h="404072">
                <a:tc>
                  <a:txBody>
                    <a:bodyPr/>
                    <a:lstStyle/>
                    <a:p>
                      <a:pPr marL="0" marR="0" algn="just">
                        <a:spcBef>
                          <a:spcPts val="0"/>
                        </a:spcBef>
                        <a:spcAft>
                          <a:spcPts val="0"/>
                        </a:spcAft>
                      </a:pPr>
                      <a:r>
                        <a:rPr lang="zh-CN" altLang="en-US" sz="1600">
                          <a:effectLst/>
                          <a:latin typeface="微软雅黑" panose="020B0503020204020204" pitchFamily="34" charset="-122"/>
                          <a:ea typeface="微软雅黑" panose="020B0503020204020204" pitchFamily="34" charset="-122"/>
                        </a:rPr>
                        <a:t>预置条件</a:t>
                      </a:r>
                      <a:endParaRPr lang="zh-CN" altLang="en-US" sz="1600">
                        <a:effectLst/>
                        <a:latin typeface="微软雅黑" panose="020B0503020204020204" pitchFamily="34" charset="-122"/>
                        <a:ea typeface="微软雅黑" panose="020B0503020204020204" pitchFamily="34" charset="-122"/>
                      </a:endParaRPr>
                    </a:p>
                  </a:txBody>
                  <a:tcPr marL="68580" marR="68580"/>
                </a:tc>
                <a:tc>
                  <a:txBody>
                    <a:bodyPr/>
                    <a:lstStyle/>
                    <a:p>
                      <a:pPr marL="0" marR="0" algn="just">
                        <a:spcBef>
                          <a:spcPts val="0"/>
                        </a:spcBef>
                        <a:spcAft>
                          <a:spcPts val="0"/>
                        </a:spcAft>
                      </a:pPr>
                      <a:r>
                        <a:rPr lang="zh-CN" altLang="en-US" sz="1600">
                          <a:effectLst/>
                          <a:latin typeface="微软雅黑" panose="020B0503020204020204" pitchFamily="34" charset="-122"/>
                          <a:ea typeface="微软雅黑" panose="020B0503020204020204" pitchFamily="34" charset="-122"/>
                        </a:rPr>
                        <a:t>无</a:t>
                      </a:r>
                      <a:endParaRPr lang="zh-CN" altLang="en-US" sz="1600">
                        <a:effectLst/>
                        <a:latin typeface="微软雅黑" panose="020B0503020204020204" pitchFamily="34" charset="-122"/>
                        <a:ea typeface="微软雅黑" panose="020B0503020204020204" pitchFamily="34" charset="-122"/>
                      </a:endParaRPr>
                    </a:p>
                  </a:txBody>
                  <a:tcPr marL="68580" marR="68580"/>
                </a:tc>
              </a:tr>
              <a:tr h="404072">
                <a:tc>
                  <a:txBody>
                    <a:bodyPr/>
                    <a:lstStyle/>
                    <a:p>
                      <a:pPr marL="0" marR="0" algn="just">
                        <a:spcBef>
                          <a:spcPts val="0"/>
                        </a:spcBef>
                        <a:spcAft>
                          <a:spcPts val="0"/>
                        </a:spcAft>
                      </a:pPr>
                      <a:r>
                        <a:rPr lang="zh-CN" altLang="en-US" sz="1600">
                          <a:effectLst/>
                          <a:latin typeface="微软雅黑" panose="020B0503020204020204" pitchFamily="34" charset="-122"/>
                          <a:ea typeface="微软雅黑" panose="020B0503020204020204" pitchFamily="34" charset="-122"/>
                        </a:rPr>
                        <a:t>输入</a:t>
                      </a:r>
                      <a:endParaRPr lang="zh-CN" altLang="en-US" sz="1600">
                        <a:effectLst/>
                        <a:latin typeface="微软雅黑" panose="020B0503020204020204" pitchFamily="34" charset="-122"/>
                        <a:ea typeface="微软雅黑" panose="020B0503020204020204" pitchFamily="34" charset="-122"/>
                      </a:endParaRPr>
                    </a:p>
                  </a:txBody>
                  <a:tcPr marL="68580" marR="68580"/>
                </a:tc>
                <a:tc>
                  <a:txBody>
                    <a:bodyPr/>
                    <a:lstStyle/>
                    <a:p>
                      <a:pPr marL="0" marR="0" algn="just">
                        <a:spcBef>
                          <a:spcPts val="0"/>
                        </a:spcBef>
                        <a:spcAft>
                          <a:spcPts val="0"/>
                        </a:spcAft>
                      </a:pPr>
                      <a:r>
                        <a:rPr lang="zh-CN" altLang="en-US" sz="1600">
                          <a:effectLst/>
                          <a:latin typeface="微软雅黑" panose="020B0503020204020204" pitchFamily="34" charset="-122"/>
                          <a:ea typeface="微软雅黑" panose="020B0503020204020204" pitchFamily="34" charset="-122"/>
                        </a:rPr>
                        <a:t>命令：</a:t>
                      </a:r>
                      <a:r>
                        <a:rPr lang="en-US" altLang="zh-CN" sz="1600">
                          <a:effectLst/>
                          <a:latin typeface="微软雅黑" panose="020B0503020204020204" pitchFamily="34" charset="-122"/>
                          <a:ea typeface="微软雅黑" panose="020B0503020204020204" pitchFamily="34" charset="-122"/>
                        </a:rPr>
                        <a:t>./</a:t>
                      </a:r>
                      <a:r>
                        <a:rPr lang="en-US" sz="1600">
                          <a:effectLst/>
                          <a:latin typeface="微软雅黑" panose="020B0503020204020204" pitchFamily="34" charset="-122"/>
                          <a:ea typeface="微软雅黑" panose="020B0503020204020204" pitchFamily="34" charset="-122"/>
                        </a:rPr>
                        <a:t>elfParser -S ./hello</a:t>
                      </a:r>
                      <a:endParaRPr lang="en-US" sz="1600">
                        <a:effectLst/>
                        <a:latin typeface="微软雅黑" panose="020B0503020204020204" pitchFamily="34" charset="-122"/>
                        <a:ea typeface="微软雅黑" panose="020B0503020204020204" pitchFamily="34" charset="-122"/>
                      </a:endParaRPr>
                    </a:p>
                  </a:txBody>
                  <a:tcPr marL="68580" marR="68580"/>
                </a:tc>
              </a:tr>
              <a:tr h="404072">
                <a:tc>
                  <a:txBody>
                    <a:bodyPr/>
                    <a:lstStyle/>
                    <a:p>
                      <a:pPr marL="0" marR="0" algn="just">
                        <a:spcBef>
                          <a:spcPts val="0"/>
                        </a:spcBef>
                        <a:spcAft>
                          <a:spcPts val="0"/>
                        </a:spcAft>
                      </a:pPr>
                      <a:r>
                        <a:rPr lang="zh-CN" altLang="en-US" sz="1600">
                          <a:effectLst/>
                          <a:latin typeface="微软雅黑" panose="020B0503020204020204" pitchFamily="34" charset="-122"/>
                          <a:ea typeface="微软雅黑" panose="020B0503020204020204" pitchFamily="34" charset="-122"/>
                        </a:rPr>
                        <a:t>操作步骤</a:t>
                      </a:r>
                      <a:endParaRPr lang="zh-CN" altLang="en-US" sz="1600">
                        <a:effectLst/>
                        <a:latin typeface="微软雅黑" panose="020B0503020204020204" pitchFamily="34" charset="-122"/>
                        <a:ea typeface="微软雅黑" panose="020B0503020204020204" pitchFamily="34" charset="-122"/>
                      </a:endParaRPr>
                    </a:p>
                  </a:txBody>
                  <a:tcPr marL="68580" marR="68580"/>
                </a:tc>
                <a:tc>
                  <a:txBody>
                    <a:bodyPr/>
                    <a:lstStyle/>
                    <a:p>
                      <a:pPr marL="0" marR="0" algn="just">
                        <a:spcBef>
                          <a:spcPts val="0"/>
                        </a:spcBef>
                        <a:spcAft>
                          <a:spcPts val="0"/>
                        </a:spcAft>
                      </a:pPr>
                      <a:r>
                        <a:rPr lang="en-US" altLang="zh-CN" sz="1600">
                          <a:effectLst/>
                          <a:latin typeface="微软雅黑" panose="020B0503020204020204" pitchFamily="34" charset="-122"/>
                          <a:ea typeface="微软雅黑" panose="020B0503020204020204" pitchFamily="34" charset="-122"/>
                        </a:rPr>
                        <a:t>1</a:t>
                      </a:r>
                      <a:r>
                        <a:rPr lang="zh-CN" altLang="en-US" sz="1600">
                          <a:effectLst/>
                          <a:latin typeface="微软雅黑" panose="020B0503020204020204" pitchFamily="34" charset="-122"/>
                          <a:ea typeface="微软雅黑" panose="020B0503020204020204" pitchFamily="34" charset="-122"/>
                        </a:rPr>
                        <a:t>在</a:t>
                      </a:r>
                      <a:r>
                        <a:rPr lang="en-US" altLang="zh-CN" sz="1600">
                          <a:effectLst/>
                          <a:latin typeface="微软雅黑" panose="020B0503020204020204" pitchFamily="34" charset="-122"/>
                          <a:ea typeface="微软雅黑" panose="020B0503020204020204" pitchFamily="34" charset="-122"/>
                        </a:rPr>
                        <a:t>shell</a:t>
                      </a:r>
                      <a:r>
                        <a:rPr lang="zh-CN" altLang="en-US" sz="1600">
                          <a:effectLst/>
                          <a:latin typeface="微软雅黑" panose="020B0503020204020204" pitchFamily="34" charset="-122"/>
                          <a:ea typeface="微软雅黑" panose="020B0503020204020204" pitchFamily="34" charset="-122"/>
                        </a:rPr>
                        <a:t>中执行输入命令，包含当前目录、对应参数和目标文件，回车</a:t>
                      </a:r>
                      <a:endParaRPr lang="zh-CN" altLang="en-US" sz="1600">
                        <a:effectLst/>
                        <a:latin typeface="微软雅黑" panose="020B0503020204020204" pitchFamily="34" charset="-122"/>
                        <a:ea typeface="微软雅黑" panose="020B0503020204020204" pitchFamily="34" charset="-122"/>
                      </a:endParaRPr>
                    </a:p>
                  </a:txBody>
                  <a:tcPr marL="68580" marR="68580"/>
                </a:tc>
              </a:tr>
              <a:tr h="404072">
                <a:tc>
                  <a:txBody>
                    <a:bodyPr/>
                    <a:lstStyle/>
                    <a:p>
                      <a:pPr marL="0" marR="0" algn="just">
                        <a:spcBef>
                          <a:spcPts val="0"/>
                        </a:spcBef>
                        <a:spcAft>
                          <a:spcPts val="0"/>
                        </a:spcAft>
                      </a:pPr>
                      <a:r>
                        <a:rPr lang="zh-CN" altLang="en-US" sz="1600">
                          <a:effectLst/>
                          <a:latin typeface="微软雅黑" panose="020B0503020204020204" pitchFamily="34" charset="-122"/>
                          <a:ea typeface="微软雅黑" panose="020B0503020204020204" pitchFamily="34" charset="-122"/>
                        </a:rPr>
                        <a:t>预期输出</a:t>
                      </a:r>
                      <a:endParaRPr lang="zh-CN" altLang="en-US" sz="1600">
                        <a:effectLst/>
                        <a:latin typeface="微软雅黑" panose="020B0503020204020204" pitchFamily="34" charset="-122"/>
                        <a:ea typeface="微软雅黑" panose="020B0503020204020204" pitchFamily="34" charset="-122"/>
                      </a:endParaRPr>
                    </a:p>
                  </a:txBody>
                  <a:tcPr marL="68580" marR="68580"/>
                </a:tc>
                <a:tc>
                  <a:txBody>
                    <a:bodyPr/>
                    <a:lstStyle/>
                    <a:p>
                      <a:pPr marL="0" marR="0" algn="just">
                        <a:spcBef>
                          <a:spcPts val="0"/>
                        </a:spcBef>
                        <a:spcAft>
                          <a:spcPts val="0"/>
                        </a:spcAft>
                      </a:pPr>
                      <a:r>
                        <a:rPr lang="en-US" altLang="zh-CN" sz="1600" dirty="0">
                          <a:effectLst/>
                          <a:latin typeface="微软雅黑" panose="020B0503020204020204" pitchFamily="34" charset="-122"/>
                          <a:ea typeface="微软雅黑" panose="020B0503020204020204" pitchFamily="34" charset="-122"/>
                        </a:rPr>
                        <a:t>1</a:t>
                      </a:r>
                      <a:r>
                        <a:rPr lang="zh-CN" altLang="en-US" sz="1600" dirty="0">
                          <a:effectLst/>
                          <a:latin typeface="微软雅黑" panose="020B0503020204020204" pitchFamily="34" charset="-122"/>
                          <a:ea typeface="微软雅黑" panose="020B0503020204020204" pitchFamily="34" charset="-122"/>
                        </a:rPr>
                        <a:t>若有数据，则输出</a:t>
                      </a:r>
                      <a:r>
                        <a:rPr lang="en-US" altLang="zh-CN" sz="1600" dirty="0">
                          <a:effectLst/>
                          <a:latin typeface="微软雅黑" panose="020B0503020204020204" pitchFamily="34" charset="-122"/>
                          <a:ea typeface="微软雅黑" panose="020B0503020204020204" pitchFamily="34" charset="-122"/>
                        </a:rPr>
                        <a:t>elf</a:t>
                      </a:r>
                      <a:r>
                        <a:rPr lang="zh-CN" altLang="en-US" sz="1600" dirty="0">
                          <a:effectLst/>
                          <a:latin typeface="微软雅黑" panose="020B0503020204020204" pitchFamily="34" charset="-122"/>
                          <a:ea typeface="微软雅黑" panose="020B0503020204020204" pitchFamily="34" charset="-122"/>
                        </a:rPr>
                        <a:t>文件头信息</a:t>
                      </a:r>
                      <a:endParaRPr lang="zh-CN" altLang="en-US" sz="1600" dirty="0">
                        <a:effectLst/>
                        <a:latin typeface="微软雅黑" panose="020B0503020204020204" pitchFamily="34" charset="-122"/>
                        <a:ea typeface="微软雅黑" panose="020B0503020204020204" pitchFamily="34" charset="-122"/>
                      </a:endParaRPr>
                    </a:p>
                  </a:txBody>
                  <a:tcPr marL="68580" marR="68580"/>
                </a:tc>
              </a:tr>
            </a:tbl>
          </a:graphicData>
        </a:graphic>
      </p:graphicFrame>
      <p:pic>
        <p:nvPicPr>
          <p:cNvPr id="4" name="图片 3"/>
          <p:cNvPicPr>
            <a:picLocks noChangeAspect="1"/>
          </p:cNvPicPr>
          <p:nvPr/>
        </p:nvPicPr>
        <p:blipFill rotWithShape="1">
          <a:blip r:embed="rId1">
            <a:extLst>
              <a:ext uri="{28A0092B-C50C-407E-A947-70E740481C1C}">
                <a14:useLocalDpi xmlns:a14="http://schemas.microsoft.com/office/drawing/2010/main" val="0"/>
              </a:ext>
            </a:extLst>
          </a:blip>
          <a:srcRect r="33300"/>
          <a:stretch>
            <a:fillRect/>
          </a:stretch>
        </p:blipFill>
        <p:spPr>
          <a:xfrm>
            <a:off x="8068153" y="907119"/>
            <a:ext cx="3806341" cy="5694857"/>
          </a:xfrm>
          <a:prstGeom prst="rect">
            <a:avLst/>
          </a:prstGeom>
        </p:spPr>
      </p:pic>
      <p:sp>
        <p:nvSpPr>
          <p:cNvPr id="3" name="文本框 2"/>
          <p:cNvSpPr txBox="1"/>
          <p:nvPr/>
        </p:nvSpPr>
        <p:spPr>
          <a:xfrm>
            <a:off x="747395" y="241935"/>
            <a:ext cx="4046855" cy="521970"/>
          </a:xfrm>
          <a:prstGeom prst="rect">
            <a:avLst/>
          </a:prstGeom>
          <a:noFill/>
        </p:spPr>
        <p:txBody>
          <a:bodyPr wrap="square" rtlCol="0">
            <a:spAutoFit/>
          </a:bodyPr>
          <a:lstStyle/>
          <a:p>
            <a:r>
              <a:rPr lang="zh-CN" altLang="en-US" sz="2800" b="1" spc="100" dirty="0">
                <a:solidFill>
                  <a:schemeClr val="accent1"/>
                </a:solidFill>
                <a:latin typeface="微软雅黑" panose="020B0503020204020204" pitchFamily="34" charset="-122"/>
                <a:ea typeface="微软雅黑" panose="020B0503020204020204" pitchFamily="34" charset="-122"/>
              </a:rPr>
              <a:t>第五部分 系统测试</a:t>
            </a:r>
            <a:endParaRPr lang="zh-CN" altLang="en-US" sz="2800" b="1" spc="100" dirty="0">
              <a:solidFill>
                <a:schemeClr val="accent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椭圆 23"/>
          <p:cNvSpPr/>
          <p:nvPr/>
        </p:nvSpPr>
        <p:spPr>
          <a:xfrm>
            <a:off x="317506" y="1081184"/>
            <a:ext cx="1471719" cy="1471719"/>
          </a:xfrm>
          <a:prstGeom prst="ellipse">
            <a:avLst/>
          </a:prstGeom>
          <a:solidFill>
            <a:schemeClr val="accent1"/>
          </a:solidFill>
          <a:ln w="63500" cap="flat" cmpd="sng" algn="ctr">
            <a:solidFill>
              <a:sysClr val="window" lastClr="FFFF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测试用例</a:t>
            </a:r>
            <a:endParaRPr kumimoji="0" lang="zh-CN" altLang="en-US" sz="28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2" name="椭圆 21"/>
          <p:cNvSpPr/>
          <p:nvPr/>
        </p:nvSpPr>
        <p:spPr>
          <a:xfrm flipH="1">
            <a:off x="6248400" y="1081183"/>
            <a:ext cx="1471719" cy="1471719"/>
          </a:xfrm>
          <a:prstGeom prst="ellipse">
            <a:avLst/>
          </a:prstGeom>
          <a:solidFill>
            <a:schemeClr val="accent2"/>
          </a:solidFill>
          <a:ln w="635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运行结果</a:t>
            </a:r>
            <a:endParaRPr kumimoji="0" lang="zh-CN" altLang="en-US" sz="28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6" name="文本框 25"/>
          <p:cNvSpPr txBox="1"/>
          <p:nvPr/>
        </p:nvSpPr>
        <p:spPr>
          <a:xfrm flipH="1">
            <a:off x="2046054" y="1616988"/>
            <a:ext cx="1934468"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000" b="1" i="0" u="none" strike="noStrike" kern="1200" cap="none" spc="0" normalizeH="0" baseline="0" noProof="0" dirty="0">
                <a:ln>
                  <a:noFill/>
                </a:ln>
                <a:solidFill>
                  <a:srgbClr val="006D39"/>
                </a:solidFill>
                <a:effectLst/>
                <a:uLnTx/>
                <a:uFillTx/>
                <a:latin typeface="微软雅黑"/>
                <a:ea typeface="微软雅黑"/>
                <a:cs typeface="+mn-cs"/>
              </a:rPr>
              <a:t>-r</a:t>
            </a:r>
            <a:r>
              <a:rPr kumimoji="0" lang="zh-CN" altLang="en-US" sz="2000" b="1" i="0" u="none" strike="noStrike" kern="1200" cap="none" spc="0" normalizeH="0" baseline="0" noProof="0" dirty="0">
                <a:ln>
                  <a:noFill/>
                </a:ln>
                <a:solidFill>
                  <a:srgbClr val="006D39"/>
                </a:solidFill>
                <a:effectLst/>
                <a:uLnTx/>
                <a:uFillTx/>
                <a:latin typeface="微软雅黑"/>
                <a:ea typeface="微软雅黑"/>
                <a:cs typeface="+mn-cs"/>
              </a:rPr>
              <a:t>参数</a:t>
            </a:r>
            <a:endParaRPr kumimoji="0" lang="zh-CN" altLang="en-US" sz="2000" b="1" i="0" u="none" strike="noStrike" kern="1200" cap="none" spc="0" normalizeH="0" baseline="0" noProof="0" dirty="0">
              <a:ln>
                <a:noFill/>
              </a:ln>
              <a:solidFill>
                <a:srgbClr val="006D39"/>
              </a:solidFill>
              <a:effectLst/>
              <a:uLnTx/>
              <a:uFillTx/>
              <a:latin typeface="微软雅黑"/>
              <a:ea typeface="微软雅黑"/>
              <a:cs typeface="+mn-cs"/>
            </a:endParaRPr>
          </a:p>
        </p:txBody>
      </p:sp>
      <p:sp>
        <p:nvSpPr>
          <p:cNvPr id="2" name="灯片编号占位符 1"/>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48F10FC4-DD5C-4C24-B849-D8A0B2DC9874}" type="slidenum">
              <a:rPr kumimoji="0" lang="zh-CN" altLang="en-US" sz="1100" b="0" i="0" u="none" strike="noStrike" kern="1200" cap="none" spc="0" normalizeH="0" baseline="0" noProof="0" smtClean="0">
                <a:ln>
                  <a:noFill/>
                </a:ln>
                <a:solidFill>
                  <a:prstClr val="white"/>
                </a:solidFill>
                <a:effectLst/>
                <a:uLnTx/>
                <a:uFillTx/>
                <a:latin typeface="微软雅黑" panose="020B0503020204020204" pitchFamily="34" charset="-122"/>
                <a:ea typeface="微软雅黑" panose="020B0503020204020204" pitchFamily="34" charset="-122"/>
                <a:cs typeface="+mn-cs"/>
              </a:rPr>
            </a:fld>
            <a:endParaRPr kumimoji="0" lang="zh-CN" altLang="en-US" sz="11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aphicFrame>
        <p:nvGraphicFramePr>
          <p:cNvPr id="5" name="表格 4"/>
          <p:cNvGraphicFramePr>
            <a:graphicFrameLocks noGrp="1"/>
          </p:cNvGraphicFramePr>
          <p:nvPr/>
        </p:nvGraphicFramePr>
        <p:xfrm>
          <a:off x="111760" y="2690706"/>
          <a:ext cx="5803056" cy="3407624"/>
        </p:xfrm>
        <a:graphic>
          <a:graphicData uri="http://schemas.openxmlformats.org/drawingml/2006/table">
            <a:tbl>
              <a:tblPr firstRow="1" bandRow="1">
                <a:tableStyleId>{5C22544A-7EE6-4342-B048-85BDC9FD1C3A}</a:tableStyleId>
              </a:tblPr>
              <a:tblGrid>
                <a:gridCol w="1534160"/>
                <a:gridCol w="4268896"/>
              </a:tblGrid>
              <a:tr h="404072">
                <a:tc>
                  <a:txBody>
                    <a:bodyPr/>
                    <a:lstStyle/>
                    <a:p>
                      <a:pPr marL="0" marR="0" algn="just">
                        <a:spcBef>
                          <a:spcPts val="0"/>
                        </a:spcBef>
                        <a:spcAft>
                          <a:spcPts val="0"/>
                        </a:spcAft>
                      </a:pPr>
                      <a:r>
                        <a:rPr lang="zh-CN" altLang="en-US" sz="1600">
                          <a:effectLst/>
                          <a:latin typeface="微软雅黑" panose="020B0503020204020204" pitchFamily="34" charset="-122"/>
                          <a:ea typeface="微软雅黑" panose="020B0503020204020204" pitchFamily="34" charset="-122"/>
                        </a:rPr>
                        <a:t>测试用例编号</a:t>
                      </a:r>
                      <a:endParaRPr lang="zh-CN" altLang="en-US" sz="1600">
                        <a:effectLst/>
                        <a:latin typeface="微软雅黑" panose="020B0503020204020204" pitchFamily="34" charset="-122"/>
                        <a:ea typeface="微软雅黑" panose="020B0503020204020204" pitchFamily="34" charset="-122"/>
                      </a:endParaRPr>
                    </a:p>
                  </a:txBody>
                  <a:tcPr marL="68580" marR="68580"/>
                </a:tc>
                <a:tc>
                  <a:txBody>
                    <a:bodyPr/>
                    <a:lstStyle/>
                    <a:p>
                      <a:pPr marL="0" marR="0" algn="just">
                        <a:spcBef>
                          <a:spcPts val="0"/>
                        </a:spcBef>
                        <a:spcAft>
                          <a:spcPts val="0"/>
                        </a:spcAft>
                      </a:pPr>
                      <a:r>
                        <a:rPr lang="en-US" sz="1600">
                          <a:effectLst/>
                          <a:latin typeface="微软雅黑" panose="020B0503020204020204" pitchFamily="34" charset="-122"/>
                          <a:ea typeface="微软雅黑" panose="020B0503020204020204" pitchFamily="34" charset="-122"/>
                        </a:rPr>
                        <a:t>ELF_TEST_005</a:t>
                      </a:r>
                      <a:endParaRPr lang="en-US" sz="1600">
                        <a:effectLst/>
                        <a:latin typeface="微软雅黑" panose="020B0503020204020204" pitchFamily="34" charset="-122"/>
                        <a:ea typeface="微软雅黑" panose="020B0503020204020204" pitchFamily="34" charset="-122"/>
                      </a:endParaRPr>
                    </a:p>
                  </a:txBody>
                  <a:tcPr marL="68580" marR="68580"/>
                </a:tc>
              </a:tr>
              <a:tr h="404072">
                <a:tc>
                  <a:txBody>
                    <a:bodyPr/>
                    <a:lstStyle/>
                    <a:p>
                      <a:pPr marL="0" marR="0" algn="just">
                        <a:spcBef>
                          <a:spcPts val="0"/>
                        </a:spcBef>
                        <a:spcAft>
                          <a:spcPts val="0"/>
                        </a:spcAft>
                      </a:pPr>
                      <a:r>
                        <a:rPr lang="zh-CN" altLang="en-US" sz="1600">
                          <a:effectLst/>
                          <a:latin typeface="微软雅黑" panose="020B0503020204020204" pitchFamily="34" charset="-122"/>
                          <a:ea typeface="微软雅黑" panose="020B0503020204020204" pitchFamily="34" charset="-122"/>
                        </a:rPr>
                        <a:t>测试项目</a:t>
                      </a:r>
                      <a:endParaRPr lang="zh-CN" altLang="en-US" sz="1600">
                        <a:effectLst/>
                        <a:latin typeface="微软雅黑" panose="020B0503020204020204" pitchFamily="34" charset="-122"/>
                        <a:ea typeface="微软雅黑" panose="020B0503020204020204" pitchFamily="34" charset="-122"/>
                      </a:endParaRPr>
                    </a:p>
                  </a:txBody>
                  <a:tcPr marL="68580" marR="68580"/>
                </a:tc>
                <a:tc>
                  <a:txBody>
                    <a:bodyPr/>
                    <a:lstStyle/>
                    <a:p>
                      <a:pPr marL="0" marR="0" algn="just">
                        <a:spcBef>
                          <a:spcPts val="0"/>
                        </a:spcBef>
                        <a:spcAft>
                          <a:spcPts val="0"/>
                        </a:spcAft>
                      </a:pPr>
                      <a:r>
                        <a:rPr lang="en-US" sz="1600">
                          <a:effectLst/>
                          <a:latin typeface="微软雅黑" panose="020B0503020204020204" pitchFamily="34" charset="-122"/>
                          <a:ea typeface="微软雅黑" panose="020B0503020204020204" pitchFamily="34" charset="-122"/>
                        </a:rPr>
                        <a:t>ELF</a:t>
                      </a:r>
                      <a:r>
                        <a:rPr lang="zh-CN" altLang="en-US" sz="1600">
                          <a:effectLst/>
                          <a:latin typeface="微软雅黑" panose="020B0503020204020204" pitchFamily="34" charset="-122"/>
                          <a:ea typeface="微软雅黑" panose="020B0503020204020204" pitchFamily="34" charset="-122"/>
                        </a:rPr>
                        <a:t>文件解析器</a:t>
                      </a:r>
                      <a:endParaRPr lang="zh-CN" altLang="en-US" sz="1600">
                        <a:effectLst/>
                        <a:latin typeface="微软雅黑" panose="020B0503020204020204" pitchFamily="34" charset="-122"/>
                        <a:ea typeface="微软雅黑" panose="020B0503020204020204" pitchFamily="34" charset="-122"/>
                      </a:endParaRPr>
                    </a:p>
                  </a:txBody>
                  <a:tcPr marL="68580" marR="68580"/>
                </a:tc>
              </a:tr>
              <a:tr h="404072">
                <a:tc>
                  <a:txBody>
                    <a:bodyPr/>
                    <a:lstStyle/>
                    <a:p>
                      <a:pPr marL="0" marR="0" algn="just">
                        <a:spcBef>
                          <a:spcPts val="0"/>
                        </a:spcBef>
                        <a:spcAft>
                          <a:spcPts val="0"/>
                        </a:spcAft>
                      </a:pPr>
                      <a:r>
                        <a:rPr lang="zh-CN" altLang="en-US" sz="1600">
                          <a:effectLst/>
                          <a:latin typeface="微软雅黑" panose="020B0503020204020204" pitchFamily="34" charset="-122"/>
                          <a:ea typeface="微软雅黑" panose="020B0503020204020204" pitchFamily="34" charset="-122"/>
                        </a:rPr>
                        <a:t>测试标题</a:t>
                      </a:r>
                      <a:endParaRPr lang="zh-CN" altLang="en-US" sz="1600">
                        <a:effectLst/>
                        <a:latin typeface="微软雅黑" panose="020B0503020204020204" pitchFamily="34" charset="-122"/>
                        <a:ea typeface="微软雅黑" panose="020B0503020204020204" pitchFamily="34" charset="-122"/>
                      </a:endParaRPr>
                    </a:p>
                  </a:txBody>
                  <a:tcPr marL="68580" marR="68580"/>
                </a:tc>
                <a:tc>
                  <a:txBody>
                    <a:bodyPr/>
                    <a:lstStyle/>
                    <a:p>
                      <a:pPr marL="0" marR="0" algn="just">
                        <a:spcBef>
                          <a:spcPts val="0"/>
                        </a:spcBef>
                        <a:spcAft>
                          <a:spcPts val="0"/>
                        </a:spcAft>
                      </a:pPr>
                      <a:r>
                        <a:rPr lang="en-US" sz="1600">
                          <a:effectLst/>
                          <a:latin typeface="微软雅黑" panose="020B0503020204020204" pitchFamily="34" charset="-122"/>
                          <a:ea typeface="微软雅黑" panose="020B0503020204020204" pitchFamily="34" charset="-122"/>
                        </a:rPr>
                        <a:t>-r</a:t>
                      </a:r>
                      <a:r>
                        <a:rPr lang="zh-CN" altLang="en-US" sz="1600">
                          <a:effectLst/>
                          <a:latin typeface="微软雅黑" panose="020B0503020204020204" pitchFamily="34" charset="-122"/>
                          <a:ea typeface="微软雅黑" panose="020B0503020204020204" pitchFamily="34" charset="-122"/>
                        </a:rPr>
                        <a:t>参数测试</a:t>
                      </a:r>
                      <a:endParaRPr lang="zh-CN" altLang="en-US" sz="1600">
                        <a:effectLst/>
                        <a:latin typeface="微软雅黑" panose="020B0503020204020204" pitchFamily="34" charset="-122"/>
                        <a:ea typeface="微软雅黑" panose="020B0503020204020204" pitchFamily="34" charset="-122"/>
                      </a:endParaRPr>
                    </a:p>
                  </a:txBody>
                  <a:tcPr marL="68580" marR="68580"/>
                </a:tc>
              </a:tr>
              <a:tr h="404072">
                <a:tc>
                  <a:txBody>
                    <a:bodyPr/>
                    <a:lstStyle/>
                    <a:p>
                      <a:pPr marL="0" marR="0" algn="just">
                        <a:spcBef>
                          <a:spcPts val="0"/>
                        </a:spcBef>
                        <a:spcAft>
                          <a:spcPts val="0"/>
                        </a:spcAft>
                      </a:pPr>
                      <a:r>
                        <a:rPr lang="zh-CN" altLang="en-US" sz="1600">
                          <a:effectLst/>
                          <a:latin typeface="微软雅黑" panose="020B0503020204020204" pitchFamily="34" charset="-122"/>
                          <a:ea typeface="微软雅黑" panose="020B0503020204020204" pitchFamily="34" charset="-122"/>
                        </a:rPr>
                        <a:t>重要级别</a:t>
                      </a:r>
                      <a:endParaRPr lang="zh-CN" altLang="en-US" sz="1600">
                        <a:effectLst/>
                        <a:latin typeface="微软雅黑" panose="020B0503020204020204" pitchFamily="34" charset="-122"/>
                        <a:ea typeface="微软雅黑" panose="020B0503020204020204" pitchFamily="34" charset="-122"/>
                      </a:endParaRPr>
                    </a:p>
                  </a:txBody>
                  <a:tcPr marL="68580" marR="68580"/>
                </a:tc>
                <a:tc>
                  <a:txBody>
                    <a:bodyPr/>
                    <a:lstStyle/>
                    <a:p>
                      <a:pPr marL="0" marR="0" algn="just">
                        <a:spcBef>
                          <a:spcPts val="0"/>
                        </a:spcBef>
                        <a:spcAft>
                          <a:spcPts val="0"/>
                        </a:spcAft>
                      </a:pPr>
                      <a:r>
                        <a:rPr lang="zh-CN" altLang="en-US" sz="1600">
                          <a:effectLst/>
                          <a:latin typeface="微软雅黑" panose="020B0503020204020204" pitchFamily="34" charset="-122"/>
                          <a:ea typeface="微软雅黑" panose="020B0503020204020204" pitchFamily="34" charset="-122"/>
                        </a:rPr>
                        <a:t>中</a:t>
                      </a:r>
                      <a:endParaRPr lang="zh-CN" altLang="en-US" sz="1600">
                        <a:effectLst/>
                        <a:latin typeface="微软雅黑" panose="020B0503020204020204" pitchFamily="34" charset="-122"/>
                        <a:ea typeface="微软雅黑" panose="020B0503020204020204" pitchFamily="34" charset="-122"/>
                      </a:endParaRPr>
                    </a:p>
                  </a:txBody>
                  <a:tcPr marL="68580" marR="68580"/>
                </a:tc>
              </a:tr>
              <a:tr h="404072">
                <a:tc>
                  <a:txBody>
                    <a:bodyPr/>
                    <a:lstStyle/>
                    <a:p>
                      <a:pPr marL="0" marR="0" algn="just">
                        <a:spcBef>
                          <a:spcPts val="0"/>
                        </a:spcBef>
                        <a:spcAft>
                          <a:spcPts val="0"/>
                        </a:spcAft>
                      </a:pPr>
                      <a:r>
                        <a:rPr lang="zh-CN" altLang="en-US" sz="1600">
                          <a:effectLst/>
                          <a:latin typeface="微软雅黑" panose="020B0503020204020204" pitchFamily="34" charset="-122"/>
                          <a:ea typeface="微软雅黑" panose="020B0503020204020204" pitchFamily="34" charset="-122"/>
                        </a:rPr>
                        <a:t>预置条件</a:t>
                      </a:r>
                      <a:endParaRPr lang="zh-CN" altLang="en-US" sz="1600">
                        <a:effectLst/>
                        <a:latin typeface="微软雅黑" panose="020B0503020204020204" pitchFamily="34" charset="-122"/>
                        <a:ea typeface="微软雅黑" panose="020B0503020204020204" pitchFamily="34" charset="-122"/>
                      </a:endParaRPr>
                    </a:p>
                  </a:txBody>
                  <a:tcPr marL="68580" marR="68580"/>
                </a:tc>
                <a:tc>
                  <a:txBody>
                    <a:bodyPr/>
                    <a:lstStyle/>
                    <a:p>
                      <a:pPr marL="0" marR="0" algn="just">
                        <a:spcBef>
                          <a:spcPts val="0"/>
                        </a:spcBef>
                        <a:spcAft>
                          <a:spcPts val="0"/>
                        </a:spcAft>
                      </a:pPr>
                      <a:r>
                        <a:rPr lang="zh-CN" altLang="en-US" sz="1600">
                          <a:effectLst/>
                          <a:latin typeface="微软雅黑" panose="020B0503020204020204" pitchFamily="34" charset="-122"/>
                          <a:ea typeface="微软雅黑" panose="020B0503020204020204" pitchFamily="34" charset="-122"/>
                        </a:rPr>
                        <a:t>无</a:t>
                      </a:r>
                      <a:endParaRPr lang="zh-CN" altLang="en-US" sz="1600">
                        <a:effectLst/>
                        <a:latin typeface="微软雅黑" panose="020B0503020204020204" pitchFamily="34" charset="-122"/>
                        <a:ea typeface="微软雅黑" panose="020B0503020204020204" pitchFamily="34" charset="-122"/>
                      </a:endParaRPr>
                    </a:p>
                  </a:txBody>
                  <a:tcPr marL="68580" marR="68580"/>
                </a:tc>
              </a:tr>
              <a:tr h="404072">
                <a:tc>
                  <a:txBody>
                    <a:bodyPr/>
                    <a:lstStyle/>
                    <a:p>
                      <a:pPr marL="0" marR="0" algn="just">
                        <a:spcBef>
                          <a:spcPts val="0"/>
                        </a:spcBef>
                        <a:spcAft>
                          <a:spcPts val="0"/>
                        </a:spcAft>
                      </a:pPr>
                      <a:r>
                        <a:rPr lang="zh-CN" altLang="en-US" sz="1600">
                          <a:effectLst/>
                          <a:latin typeface="微软雅黑" panose="020B0503020204020204" pitchFamily="34" charset="-122"/>
                          <a:ea typeface="微软雅黑" panose="020B0503020204020204" pitchFamily="34" charset="-122"/>
                        </a:rPr>
                        <a:t>输入</a:t>
                      </a:r>
                      <a:endParaRPr lang="zh-CN" altLang="en-US" sz="1600">
                        <a:effectLst/>
                        <a:latin typeface="微软雅黑" panose="020B0503020204020204" pitchFamily="34" charset="-122"/>
                        <a:ea typeface="微软雅黑" panose="020B0503020204020204" pitchFamily="34" charset="-122"/>
                      </a:endParaRPr>
                    </a:p>
                  </a:txBody>
                  <a:tcPr marL="68580" marR="68580"/>
                </a:tc>
                <a:tc>
                  <a:txBody>
                    <a:bodyPr/>
                    <a:lstStyle/>
                    <a:p>
                      <a:pPr marL="0" marR="0" algn="just">
                        <a:spcBef>
                          <a:spcPts val="0"/>
                        </a:spcBef>
                        <a:spcAft>
                          <a:spcPts val="0"/>
                        </a:spcAft>
                      </a:pPr>
                      <a:r>
                        <a:rPr lang="pt-BR" sz="1600">
                          <a:effectLst/>
                          <a:latin typeface="微软雅黑" panose="020B0503020204020204" pitchFamily="34" charset="-122"/>
                          <a:ea typeface="微软雅黑" panose="020B0503020204020204" pitchFamily="34" charset="-122"/>
                        </a:rPr>
                        <a:t>命令：./elfParser -r ./test.o</a:t>
                      </a:r>
                      <a:endParaRPr lang="pt-BR" sz="1600">
                        <a:effectLst/>
                        <a:latin typeface="微软雅黑" panose="020B0503020204020204" pitchFamily="34" charset="-122"/>
                        <a:ea typeface="微软雅黑" panose="020B0503020204020204" pitchFamily="34" charset="-122"/>
                      </a:endParaRPr>
                    </a:p>
                  </a:txBody>
                  <a:tcPr marL="68580" marR="68580"/>
                </a:tc>
              </a:tr>
              <a:tr h="404072">
                <a:tc>
                  <a:txBody>
                    <a:bodyPr/>
                    <a:lstStyle/>
                    <a:p>
                      <a:pPr marL="0" marR="0" algn="just">
                        <a:spcBef>
                          <a:spcPts val="0"/>
                        </a:spcBef>
                        <a:spcAft>
                          <a:spcPts val="0"/>
                        </a:spcAft>
                      </a:pPr>
                      <a:r>
                        <a:rPr lang="zh-CN" altLang="en-US" sz="1600">
                          <a:effectLst/>
                          <a:latin typeface="微软雅黑" panose="020B0503020204020204" pitchFamily="34" charset="-122"/>
                          <a:ea typeface="微软雅黑" panose="020B0503020204020204" pitchFamily="34" charset="-122"/>
                        </a:rPr>
                        <a:t>操作步骤</a:t>
                      </a:r>
                      <a:endParaRPr lang="zh-CN" altLang="en-US" sz="1600">
                        <a:effectLst/>
                        <a:latin typeface="微软雅黑" panose="020B0503020204020204" pitchFamily="34" charset="-122"/>
                        <a:ea typeface="微软雅黑" panose="020B0503020204020204" pitchFamily="34" charset="-122"/>
                      </a:endParaRPr>
                    </a:p>
                  </a:txBody>
                  <a:tcPr marL="68580" marR="68580"/>
                </a:tc>
                <a:tc>
                  <a:txBody>
                    <a:bodyPr/>
                    <a:lstStyle/>
                    <a:p>
                      <a:pPr marL="0" marR="0" algn="just">
                        <a:spcBef>
                          <a:spcPts val="0"/>
                        </a:spcBef>
                        <a:spcAft>
                          <a:spcPts val="0"/>
                        </a:spcAft>
                      </a:pPr>
                      <a:r>
                        <a:rPr lang="en-US" altLang="zh-CN" sz="1600">
                          <a:effectLst/>
                          <a:latin typeface="微软雅黑" panose="020B0503020204020204" pitchFamily="34" charset="-122"/>
                          <a:ea typeface="微软雅黑" panose="020B0503020204020204" pitchFamily="34" charset="-122"/>
                        </a:rPr>
                        <a:t>1</a:t>
                      </a:r>
                      <a:r>
                        <a:rPr lang="zh-CN" altLang="en-US" sz="1600">
                          <a:effectLst/>
                          <a:latin typeface="微软雅黑" panose="020B0503020204020204" pitchFamily="34" charset="-122"/>
                          <a:ea typeface="微软雅黑" panose="020B0503020204020204" pitchFamily="34" charset="-122"/>
                        </a:rPr>
                        <a:t>在</a:t>
                      </a:r>
                      <a:r>
                        <a:rPr lang="en-US" altLang="zh-CN" sz="1600">
                          <a:effectLst/>
                          <a:latin typeface="微软雅黑" panose="020B0503020204020204" pitchFamily="34" charset="-122"/>
                          <a:ea typeface="微软雅黑" panose="020B0503020204020204" pitchFamily="34" charset="-122"/>
                        </a:rPr>
                        <a:t>shell</a:t>
                      </a:r>
                      <a:r>
                        <a:rPr lang="zh-CN" altLang="en-US" sz="1600">
                          <a:effectLst/>
                          <a:latin typeface="微软雅黑" panose="020B0503020204020204" pitchFamily="34" charset="-122"/>
                          <a:ea typeface="微软雅黑" panose="020B0503020204020204" pitchFamily="34" charset="-122"/>
                        </a:rPr>
                        <a:t>中执行输入命令，包含当前目录、对应参数和目标文件，回车</a:t>
                      </a:r>
                      <a:endParaRPr lang="zh-CN" altLang="en-US" sz="1600">
                        <a:effectLst/>
                        <a:latin typeface="微软雅黑" panose="020B0503020204020204" pitchFamily="34" charset="-122"/>
                        <a:ea typeface="微软雅黑" panose="020B0503020204020204" pitchFamily="34" charset="-122"/>
                      </a:endParaRPr>
                    </a:p>
                  </a:txBody>
                  <a:tcPr marL="68580" marR="68580"/>
                </a:tc>
              </a:tr>
              <a:tr h="404072">
                <a:tc>
                  <a:txBody>
                    <a:bodyPr/>
                    <a:lstStyle/>
                    <a:p>
                      <a:pPr marL="0" marR="0" algn="just">
                        <a:spcBef>
                          <a:spcPts val="0"/>
                        </a:spcBef>
                        <a:spcAft>
                          <a:spcPts val="0"/>
                        </a:spcAft>
                      </a:pPr>
                      <a:r>
                        <a:rPr lang="zh-CN" altLang="en-US" sz="1600">
                          <a:effectLst/>
                          <a:latin typeface="微软雅黑" panose="020B0503020204020204" pitchFamily="34" charset="-122"/>
                          <a:ea typeface="微软雅黑" panose="020B0503020204020204" pitchFamily="34" charset="-122"/>
                        </a:rPr>
                        <a:t>预期输出</a:t>
                      </a:r>
                      <a:endParaRPr lang="zh-CN" altLang="en-US" sz="1600">
                        <a:effectLst/>
                        <a:latin typeface="微软雅黑" panose="020B0503020204020204" pitchFamily="34" charset="-122"/>
                        <a:ea typeface="微软雅黑" panose="020B0503020204020204" pitchFamily="34" charset="-122"/>
                      </a:endParaRPr>
                    </a:p>
                  </a:txBody>
                  <a:tcPr marL="68580" marR="68580"/>
                </a:tc>
                <a:tc>
                  <a:txBody>
                    <a:bodyPr/>
                    <a:lstStyle/>
                    <a:p>
                      <a:pPr marL="0" marR="0" algn="just">
                        <a:spcBef>
                          <a:spcPts val="0"/>
                        </a:spcBef>
                        <a:spcAft>
                          <a:spcPts val="0"/>
                        </a:spcAft>
                      </a:pPr>
                      <a:r>
                        <a:rPr lang="en-US" altLang="zh-CN" sz="1600" dirty="0">
                          <a:effectLst/>
                          <a:latin typeface="微软雅黑" panose="020B0503020204020204" pitchFamily="34" charset="-122"/>
                          <a:ea typeface="微软雅黑" panose="020B0503020204020204" pitchFamily="34" charset="-122"/>
                        </a:rPr>
                        <a:t>1</a:t>
                      </a:r>
                      <a:r>
                        <a:rPr lang="zh-CN" altLang="en-US" sz="1600" dirty="0">
                          <a:effectLst/>
                          <a:latin typeface="微软雅黑" panose="020B0503020204020204" pitchFamily="34" charset="-122"/>
                          <a:ea typeface="微软雅黑" panose="020B0503020204020204" pitchFamily="34" charset="-122"/>
                        </a:rPr>
                        <a:t>显示可重定位段的信息</a:t>
                      </a:r>
                      <a:endParaRPr lang="zh-CN" altLang="en-US" sz="1600" dirty="0">
                        <a:effectLst/>
                        <a:latin typeface="微软雅黑" panose="020B0503020204020204" pitchFamily="34" charset="-122"/>
                        <a:ea typeface="微软雅黑" panose="020B0503020204020204" pitchFamily="34" charset="-122"/>
                      </a:endParaRPr>
                    </a:p>
                  </a:txBody>
                  <a:tcPr marL="68580" marR="68580"/>
                </a:tc>
              </a:tr>
            </a:tbl>
          </a:graphicData>
        </a:graphic>
      </p:graphicFrame>
      <p:pic>
        <p:nvPicPr>
          <p:cNvPr id="4" name="图片 3"/>
          <p:cNvPicPr>
            <a:picLocks noChangeAspect="1"/>
          </p:cNvPicPr>
          <p:nvPr/>
        </p:nvPicPr>
        <p:blipFill rotWithShape="1">
          <a:blip r:embed="rId1">
            <a:extLst>
              <a:ext uri="{28A0092B-C50C-407E-A947-70E740481C1C}">
                <a14:useLocalDpi xmlns:a14="http://schemas.microsoft.com/office/drawing/2010/main" val="0"/>
              </a:ext>
            </a:extLst>
          </a:blip>
          <a:srcRect r="20563" b="-2189"/>
          <a:stretch>
            <a:fillRect/>
          </a:stretch>
        </p:blipFill>
        <p:spPr>
          <a:xfrm>
            <a:off x="7720119" y="947275"/>
            <a:ext cx="4252941" cy="5709874"/>
          </a:xfrm>
          <a:prstGeom prst="rect">
            <a:avLst/>
          </a:prstGeom>
        </p:spPr>
      </p:pic>
      <p:sp>
        <p:nvSpPr>
          <p:cNvPr id="3" name="文本框 2"/>
          <p:cNvSpPr txBox="1"/>
          <p:nvPr/>
        </p:nvSpPr>
        <p:spPr>
          <a:xfrm>
            <a:off x="747395" y="241935"/>
            <a:ext cx="4046855" cy="521970"/>
          </a:xfrm>
          <a:prstGeom prst="rect">
            <a:avLst/>
          </a:prstGeom>
          <a:noFill/>
        </p:spPr>
        <p:txBody>
          <a:bodyPr wrap="square" rtlCol="0">
            <a:spAutoFit/>
          </a:bodyPr>
          <a:lstStyle/>
          <a:p>
            <a:r>
              <a:rPr lang="zh-CN" altLang="en-US" sz="2800" b="1" spc="100" dirty="0">
                <a:solidFill>
                  <a:schemeClr val="accent1"/>
                </a:solidFill>
                <a:latin typeface="微软雅黑" panose="020B0503020204020204" pitchFamily="34" charset="-122"/>
                <a:ea typeface="微软雅黑" panose="020B0503020204020204" pitchFamily="34" charset="-122"/>
              </a:rPr>
              <a:t>第五部分 系统测试</a:t>
            </a:r>
            <a:endParaRPr lang="zh-CN" altLang="en-US" sz="2800" b="1" spc="100" dirty="0">
              <a:solidFill>
                <a:schemeClr val="accent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椭圆 23"/>
          <p:cNvSpPr/>
          <p:nvPr/>
        </p:nvSpPr>
        <p:spPr>
          <a:xfrm>
            <a:off x="317506" y="1081184"/>
            <a:ext cx="1471719" cy="1471719"/>
          </a:xfrm>
          <a:prstGeom prst="ellipse">
            <a:avLst/>
          </a:prstGeom>
          <a:solidFill>
            <a:schemeClr val="accent1"/>
          </a:solidFill>
          <a:ln w="63500" cap="flat" cmpd="sng" algn="ctr">
            <a:solidFill>
              <a:sysClr val="window" lastClr="FFFF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测试用例</a:t>
            </a:r>
            <a:endParaRPr kumimoji="0" lang="zh-CN" altLang="en-US" sz="28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2" name="椭圆 21"/>
          <p:cNvSpPr/>
          <p:nvPr/>
        </p:nvSpPr>
        <p:spPr>
          <a:xfrm flipH="1">
            <a:off x="6248400" y="1081183"/>
            <a:ext cx="1471719" cy="1471719"/>
          </a:xfrm>
          <a:prstGeom prst="ellipse">
            <a:avLst/>
          </a:prstGeom>
          <a:solidFill>
            <a:schemeClr val="accent2"/>
          </a:solidFill>
          <a:ln w="635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运行结果</a:t>
            </a:r>
            <a:endParaRPr kumimoji="0" lang="zh-CN" altLang="en-US" sz="28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6" name="文本框 25"/>
          <p:cNvSpPr txBox="1"/>
          <p:nvPr/>
        </p:nvSpPr>
        <p:spPr>
          <a:xfrm flipH="1">
            <a:off x="2046054" y="1616988"/>
            <a:ext cx="1934468"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000" b="1" i="0" u="none" strike="noStrike" kern="1200" cap="none" spc="0" normalizeH="0" baseline="0" noProof="0" dirty="0">
                <a:ln>
                  <a:noFill/>
                </a:ln>
                <a:solidFill>
                  <a:srgbClr val="006D39"/>
                </a:solidFill>
                <a:effectLst/>
                <a:uLnTx/>
                <a:uFillTx/>
                <a:latin typeface="微软雅黑"/>
                <a:ea typeface="微软雅黑"/>
                <a:cs typeface="+mn-cs"/>
              </a:rPr>
              <a:t>-u</a:t>
            </a:r>
            <a:r>
              <a:rPr kumimoji="0" lang="zh-CN" altLang="en-US" sz="2000" b="1" i="0" u="none" strike="noStrike" kern="1200" cap="none" spc="0" normalizeH="0" baseline="0" noProof="0" dirty="0">
                <a:ln>
                  <a:noFill/>
                </a:ln>
                <a:solidFill>
                  <a:srgbClr val="006D39"/>
                </a:solidFill>
                <a:effectLst/>
                <a:uLnTx/>
                <a:uFillTx/>
                <a:latin typeface="微软雅黑"/>
                <a:ea typeface="微软雅黑"/>
                <a:cs typeface="+mn-cs"/>
              </a:rPr>
              <a:t>参数</a:t>
            </a:r>
            <a:endParaRPr kumimoji="0" lang="zh-CN" altLang="en-US" sz="2000" b="1" i="0" u="none" strike="noStrike" kern="1200" cap="none" spc="0" normalizeH="0" baseline="0" noProof="0" dirty="0">
              <a:ln>
                <a:noFill/>
              </a:ln>
              <a:solidFill>
                <a:srgbClr val="006D39"/>
              </a:solidFill>
              <a:effectLst/>
              <a:uLnTx/>
              <a:uFillTx/>
              <a:latin typeface="微软雅黑"/>
              <a:ea typeface="微软雅黑"/>
              <a:cs typeface="+mn-cs"/>
            </a:endParaRPr>
          </a:p>
        </p:txBody>
      </p:sp>
      <p:sp>
        <p:nvSpPr>
          <p:cNvPr id="2" name="灯片编号占位符 1"/>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48F10FC4-DD5C-4C24-B849-D8A0B2DC9874}" type="slidenum">
              <a:rPr kumimoji="0" lang="zh-CN" altLang="en-US" sz="1100" b="0" i="0" u="none" strike="noStrike" kern="1200" cap="none" spc="0" normalizeH="0" baseline="0" noProof="0" smtClean="0">
                <a:ln>
                  <a:noFill/>
                </a:ln>
                <a:solidFill>
                  <a:prstClr val="white"/>
                </a:solidFill>
                <a:effectLst/>
                <a:uLnTx/>
                <a:uFillTx/>
                <a:latin typeface="微软雅黑" panose="020B0503020204020204" pitchFamily="34" charset="-122"/>
                <a:ea typeface="微软雅黑" panose="020B0503020204020204" pitchFamily="34" charset="-122"/>
                <a:cs typeface="+mn-cs"/>
              </a:rPr>
            </a:fld>
            <a:endParaRPr kumimoji="0" lang="zh-CN" altLang="en-US" sz="11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aphicFrame>
        <p:nvGraphicFramePr>
          <p:cNvPr id="5" name="表格 4"/>
          <p:cNvGraphicFramePr>
            <a:graphicFrameLocks noGrp="1"/>
          </p:cNvGraphicFramePr>
          <p:nvPr/>
        </p:nvGraphicFramePr>
        <p:xfrm>
          <a:off x="111760" y="2690706"/>
          <a:ext cx="5803056" cy="3407624"/>
        </p:xfrm>
        <a:graphic>
          <a:graphicData uri="http://schemas.openxmlformats.org/drawingml/2006/table">
            <a:tbl>
              <a:tblPr firstRow="1" bandRow="1">
                <a:tableStyleId>{5C22544A-7EE6-4342-B048-85BDC9FD1C3A}</a:tableStyleId>
              </a:tblPr>
              <a:tblGrid>
                <a:gridCol w="1534160"/>
                <a:gridCol w="4268896"/>
              </a:tblGrid>
              <a:tr h="404072">
                <a:tc>
                  <a:txBody>
                    <a:bodyPr/>
                    <a:lstStyle/>
                    <a:p>
                      <a:pPr marL="0" marR="0" algn="just">
                        <a:spcBef>
                          <a:spcPts val="0"/>
                        </a:spcBef>
                        <a:spcAft>
                          <a:spcPts val="0"/>
                        </a:spcAft>
                      </a:pPr>
                      <a:r>
                        <a:rPr lang="zh-CN" altLang="en-US" sz="1600">
                          <a:effectLst/>
                          <a:latin typeface="微软雅黑" panose="020B0503020204020204" pitchFamily="34" charset="-122"/>
                          <a:ea typeface="微软雅黑" panose="020B0503020204020204" pitchFamily="34" charset="-122"/>
                        </a:rPr>
                        <a:t>测试用例编号</a:t>
                      </a:r>
                      <a:endParaRPr lang="zh-CN" altLang="en-US" sz="1600">
                        <a:effectLst/>
                        <a:latin typeface="微软雅黑" panose="020B0503020204020204" pitchFamily="34" charset="-122"/>
                        <a:ea typeface="微软雅黑" panose="020B0503020204020204" pitchFamily="34" charset="-122"/>
                      </a:endParaRPr>
                    </a:p>
                  </a:txBody>
                  <a:tcPr marL="68580" marR="68580"/>
                </a:tc>
                <a:tc>
                  <a:txBody>
                    <a:bodyPr/>
                    <a:lstStyle/>
                    <a:p>
                      <a:pPr marL="0" marR="0" algn="just">
                        <a:spcBef>
                          <a:spcPts val="0"/>
                        </a:spcBef>
                        <a:spcAft>
                          <a:spcPts val="0"/>
                        </a:spcAft>
                      </a:pPr>
                      <a:r>
                        <a:rPr lang="en-US" sz="1600">
                          <a:effectLst/>
                          <a:latin typeface="微软雅黑" panose="020B0503020204020204" pitchFamily="34" charset="-122"/>
                          <a:ea typeface="微软雅黑" panose="020B0503020204020204" pitchFamily="34" charset="-122"/>
                        </a:rPr>
                        <a:t>ELF_TEST_006</a:t>
                      </a:r>
                      <a:endParaRPr lang="en-US" sz="1600">
                        <a:effectLst/>
                        <a:latin typeface="微软雅黑" panose="020B0503020204020204" pitchFamily="34" charset="-122"/>
                        <a:ea typeface="微软雅黑" panose="020B0503020204020204" pitchFamily="34" charset="-122"/>
                      </a:endParaRPr>
                    </a:p>
                  </a:txBody>
                  <a:tcPr marL="68580" marR="68580"/>
                </a:tc>
              </a:tr>
              <a:tr h="404072">
                <a:tc>
                  <a:txBody>
                    <a:bodyPr/>
                    <a:lstStyle/>
                    <a:p>
                      <a:pPr marL="0" marR="0" algn="just">
                        <a:spcBef>
                          <a:spcPts val="0"/>
                        </a:spcBef>
                        <a:spcAft>
                          <a:spcPts val="0"/>
                        </a:spcAft>
                      </a:pPr>
                      <a:r>
                        <a:rPr lang="zh-CN" altLang="en-US" sz="1600">
                          <a:effectLst/>
                          <a:latin typeface="微软雅黑" panose="020B0503020204020204" pitchFamily="34" charset="-122"/>
                          <a:ea typeface="微软雅黑" panose="020B0503020204020204" pitchFamily="34" charset="-122"/>
                        </a:rPr>
                        <a:t>测试项目</a:t>
                      </a:r>
                      <a:endParaRPr lang="zh-CN" altLang="en-US" sz="1600">
                        <a:effectLst/>
                        <a:latin typeface="微软雅黑" panose="020B0503020204020204" pitchFamily="34" charset="-122"/>
                        <a:ea typeface="微软雅黑" panose="020B0503020204020204" pitchFamily="34" charset="-122"/>
                      </a:endParaRPr>
                    </a:p>
                  </a:txBody>
                  <a:tcPr marL="68580" marR="68580"/>
                </a:tc>
                <a:tc>
                  <a:txBody>
                    <a:bodyPr/>
                    <a:lstStyle/>
                    <a:p>
                      <a:pPr marL="0" marR="0" algn="just">
                        <a:spcBef>
                          <a:spcPts val="0"/>
                        </a:spcBef>
                        <a:spcAft>
                          <a:spcPts val="0"/>
                        </a:spcAft>
                      </a:pPr>
                      <a:r>
                        <a:rPr lang="en-US" sz="1600">
                          <a:effectLst/>
                          <a:latin typeface="微软雅黑" panose="020B0503020204020204" pitchFamily="34" charset="-122"/>
                          <a:ea typeface="微软雅黑" panose="020B0503020204020204" pitchFamily="34" charset="-122"/>
                        </a:rPr>
                        <a:t>ELF</a:t>
                      </a:r>
                      <a:r>
                        <a:rPr lang="zh-CN" altLang="en-US" sz="1600">
                          <a:effectLst/>
                          <a:latin typeface="微软雅黑" panose="020B0503020204020204" pitchFamily="34" charset="-122"/>
                          <a:ea typeface="微软雅黑" panose="020B0503020204020204" pitchFamily="34" charset="-122"/>
                        </a:rPr>
                        <a:t>文件解析器</a:t>
                      </a:r>
                      <a:endParaRPr lang="zh-CN" altLang="en-US" sz="1600">
                        <a:effectLst/>
                        <a:latin typeface="微软雅黑" panose="020B0503020204020204" pitchFamily="34" charset="-122"/>
                        <a:ea typeface="微软雅黑" panose="020B0503020204020204" pitchFamily="34" charset="-122"/>
                      </a:endParaRPr>
                    </a:p>
                  </a:txBody>
                  <a:tcPr marL="68580" marR="68580"/>
                </a:tc>
              </a:tr>
              <a:tr h="404072">
                <a:tc>
                  <a:txBody>
                    <a:bodyPr/>
                    <a:lstStyle/>
                    <a:p>
                      <a:pPr marL="0" marR="0" algn="just">
                        <a:spcBef>
                          <a:spcPts val="0"/>
                        </a:spcBef>
                        <a:spcAft>
                          <a:spcPts val="0"/>
                        </a:spcAft>
                      </a:pPr>
                      <a:r>
                        <a:rPr lang="zh-CN" altLang="en-US" sz="1600">
                          <a:effectLst/>
                          <a:latin typeface="微软雅黑" panose="020B0503020204020204" pitchFamily="34" charset="-122"/>
                          <a:ea typeface="微软雅黑" panose="020B0503020204020204" pitchFamily="34" charset="-122"/>
                        </a:rPr>
                        <a:t>测试标题</a:t>
                      </a:r>
                      <a:endParaRPr lang="zh-CN" altLang="en-US" sz="1600">
                        <a:effectLst/>
                        <a:latin typeface="微软雅黑" panose="020B0503020204020204" pitchFamily="34" charset="-122"/>
                        <a:ea typeface="微软雅黑" panose="020B0503020204020204" pitchFamily="34" charset="-122"/>
                      </a:endParaRPr>
                    </a:p>
                  </a:txBody>
                  <a:tcPr marL="68580" marR="68580"/>
                </a:tc>
                <a:tc>
                  <a:txBody>
                    <a:bodyPr/>
                    <a:lstStyle/>
                    <a:p>
                      <a:pPr marL="0" marR="0" algn="just">
                        <a:spcBef>
                          <a:spcPts val="0"/>
                        </a:spcBef>
                        <a:spcAft>
                          <a:spcPts val="0"/>
                        </a:spcAft>
                      </a:pPr>
                      <a:r>
                        <a:rPr lang="en-US" sz="1600">
                          <a:effectLst/>
                          <a:latin typeface="微软雅黑" panose="020B0503020204020204" pitchFamily="34" charset="-122"/>
                          <a:ea typeface="微软雅黑" panose="020B0503020204020204" pitchFamily="34" charset="-122"/>
                        </a:rPr>
                        <a:t>-h</a:t>
                      </a:r>
                      <a:r>
                        <a:rPr lang="zh-CN" altLang="en-US" sz="1600">
                          <a:effectLst/>
                          <a:latin typeface="微软雅黑" panose="020B0503020204020204" pitchFamily="34" charset="-122"/>
                          <a:ea typeface="微软雅黑" panose="020B0503020204020204" pitchFamily="34" charset="-122"/>
                        </a:rPr>
                        <a:t>参数测试</a:t>
                      </a:r>
                      <a:endParaRPr lang="zh-CN" altLang="en-US" sz="1600">
                        <a:effectLst/>
                        <a:latin typeface="微软雅黑" panose="020B0503020204020204" pitchFamily="34" charset="-122"/>
                        <a:ea typeface="微软雅黑" panose="020B0503020204020204" pitchFamily="34" charset="-122"/>
                      </a:endParaRPr>
                    </a:p>
                  </a:txBody>
                  <a:tcPr marL="68580" marR="68580"/>
                </a:tc>
              </a:tr>
              <a:tr h="404072">
                <a:tc>
                  <a:txBody>
                    <a:bodyPr/>
                    <a:lstStyle/>
                    <a:p>
                      <a:pPr marL="0" marR="0" algn="just">
                        <a:spcBef>
                          <a:spcPts val="0"/>
                        </a:spcBef>
                        <a:spcAft>
                          <a:spcPts val="0"/>
                        </a:spcAft>
                      </a:pPr>
                      <a:r>
                        <a:rPr lang="zh-CN" altLang="en-US" sz="1600">
                          <a:effectLst/>
                          <a:latin typeface="微软雅黑" panose="020B0503020204020204" pitchFamily="34" charset="-122"/>
                          <a:ea typeface="微软雅黑" panose="020B0503020204020204" pitchFamily="34" charset="-122"/>
                        </a:rPr>
                        <a:t>重要级别</a:t>
                      </a:r>
                      <a:endParaRPr lang="zh-CN" altLang="en-US" sz="1600">
                        <a:effectLst/>
                        <a:latin typeface="微软雅黑" panose="020B0503020204020204" pitchFamily="34" charset="-122"/>
                        <a:ea typeface="微软雅黑" panose="020B0503020204020204" pitchFamily="34" charset="-122"/>
                      </a:endParaRPr>
                    </a:p>
                  </a:txBody>
                  <a:tcPr marL="68580" marR="68580"/>
                </a:tc>
                <a:tc>
                  <a:txBody>
                    <a:bodyPr/>
                    <a:lstStyle/>
                    <a:p>
                      <a:pPr marL="0" marR="0" algn="just">
                        <a:spcBef>
                          <a:spcPts val="0"/>
                        </a:spcBef>
                        <a:spcAft>
                          <a:spcPts val="0"/>
                        </a:spcAft>
                      </a:pPr>
                      <a:r>
                        <a:rPr lang="zh-CN" altLang="en-US" sz="1600">
                          <a:effectLst/>
                          <a:latin typeface="微软雅黑" panose="020B0503020204020204" pitchFamily="34" charset="-122"/>
                          <a:ea typeface="微软雅黑" panose="020B0503020204020204" pitchFamily="34" charset="-122"/>
                        </a:rPr>
                        <a:t>中</a:t>
                      </a:r>
                      <a:endParaRPr lang="zh-CN" altLang="en-US" sz="1600">
                        <a:effectLst/>
                        <a:latin typeface="微软雅黑" panose="020B0503020204020204" pitchFamily="34" charset="-122"/>
                        <a:ea typeface="微软雅黑" panose="020B0503020204020204" pitchFamily="34" charset="-122"/>
                      </a:endParaRPr>
                    </a:p>
                  </a:txBody>
                  <a:tcPr marL="68580" marR="68580"/>
                </a:tc>
              </a:tr>
              <a:tr h="404072">
                <a:tc>
                  <a:txBody>
                    <a:bodyPr/>
                    <a:lstStyle/>
                    <a:p>
                      <a:pPr marL="0" marR="0" algn="just">
                        <a:spcBef>
                          <a:spcPts val="0"/>
                        </a:spcBef>
                        <a:spcAft>
                          <a:spcPts val="0"/>
                        </a:spcAft>
                      </a:pPr>
                      <a:r>
                        <a:rPr lang="zh-CN" altLang="en-US" sz="1600">
                          <a:effectLst/>
                          <a:latin typeface="微软雅黑" panose="020B0503020204020204" pitchFamily="34" charset="-122"/>
                          <a:ea typeface="微软雅黑" panose="020B0503020204020204" pitchFamily="34" charset="-122"/>
                        </a:rPr>
                        <a:t>预置条件</a:t>
                      </a:r>
                      <a:endParaRPr lang="zh-CN" altLang="en-US" sz="1600">
                        <a:effectLst/>
                        <a:latin typeface="微软雅黑" panose="020B0503020204020204" pitchFamily="34" charset="-122"/>
                        <a:ea typeface="微软雅黑" panose="020B0503020204020204" pitchFamily="34" charset="-122"/>
                      </a:endParaRPr>
                    </a:p>
                  </a:txBody>
                  <a:tcPr marL="68580" marR="68580"/>
                </a:tc>
                <a:tc>
                  <a:txBody>
                    <a:bodyPr/>
                    <a:lstStyle/>
                    <a:p>
                      <a:pPr marL="0" marR="0" algn="just">
                        <a:spcBef>
                          <a:spcPts val="0"/>
                        </a:spcBef>
                        <a:spcAft>
                          <a:spcPts val="0"/>
                        </a:spcAft>
                      </a:pPr>
                      <a:r>
                        <a:rPr lang="zh-CN" altLang="en-US" sz="1600">
                          <a:effectLst/>
                          <a:latin typeface="微软雅黑" panose="020B0503020204020204" pitchFamily="34" charset="-122"/>
                          <a:ea typeface="微软雅黑" panose="020B0503020204020204" pitchFamily="34" charset="-122"/>
                        </a:rPr>
                        <a:t>无</a:t>
                      </a:r>
                      <a:endParaRPr lang="zh-CN" altLang="en-US" sz="1600">
                        <a:effectLst/>
                        <a:latin typeface="微软雅黑" panose="020B0503020204020204" pitchFamily="34" charset="-122"/>
                        <a:ea typeface="微软雅黑" panose="020B0503020204020204" pitchFamily="34" charset="-122"/>
                      </a:endParaRPr>
                    </a:p>
                  </a:txBody>
                  <a:tcPr marL="68580" marR="68580"/>
                </a:tc>
              </a:tr>
              <a:tr h="404072">
                <a:tc>
                  <a:txBody>
                    <a:bodyPr/>
                    <a:lstStyle/>
                    <a:p>
                      <a:pPr marL="0" marR="0" algn="just">
                        <a:spcBef>
                          <a:spcPts val="0"/>
                        </a:spcBef>
                        <a:spcAft>
                          <a:spcPts val="0"/>
                        </a:spcAft>
                      </a:pPr>
                      <a:r>
                        <a:rPr lang="zh-CN" altLang="en-US" sz="1600">
                          <a:effectLst/>
                          <a:latin typeface="微软雅黑" panose="020B0503020204020204" pitchFamily="34" charset="-122"/>
                          <a:ea typeface="微软雅黑" panose="020B0503020204020204" pitchFamily="34" charset="-122"/>
                        </a:rPr>
                        <a:t>输入</a:t>
                      </a:r>
                      <a:endParaRPr lang="zh-CN" altLang="en-US" sz="1600">
                        <a:effectLst/>
                        <a:latin typeface="微软雅黑" panose="020B0503020204020204" pitchFamily="34" charset="-122"/>
                        <a:ea typeface="微软雅黑" panose="020B0503020204020204" pitchFamily="34" charset="-122"/>
                      </a:endParaRPr>
                    </a:p>
                  </a:txBody>
                  <a:tcPr marL="68580" marR="68580"/>
                </a:tc>
                <a:tc>
                  <a:txBody>
                    <a:bodyPr/>
                    <a:lstStyle/>
                    <a:p>
                      <a:pPr marL="0" marR="0" algn="just">
                        <a:spcBef>
                          <a:spcPts val="0"/>
                        </a:spcBef>
                        <a:spcAft>
                          <a:spcPts val="0"/>
                        </a:spcAft>
                      </a:pPr>
                      <a:r>
                        <a:rPr lang="es-ES" sz="1600">
                          <a:effectLst/>
                          <a:latin typeface="微软雅黑" panose="020B0503020204020204" pitchFamily="34" charset="-122"/>
                          <a:ea typeface="微软雅黑" panose="020B0503020204020204" pitchFamily="34" charset="-122"/>
                        </a:rPr>
                        <a:t>命令：./elfParser -u ./test.o</a:t>
                      </a:r>
                      <a:endParaRPr lang="es-ES" sz="1600">
                        <a:effectLst/>
                        <a:latin typeface="微软雅黑" panose="020B0503020204020204" pitchFamily="34" charset="-122"/>
                        <a:ea typeface="微软雅黑" panose="020B0503020204020204" pitchFamily="34" charset="-122"/>
                      </a:endParaRPr>
                    </a:p>
                  </a:txBody>
                  <a:tcPr marL="68580" marR="68580"/>
                </a:tc>
              </a:tr>
              <a:tr h="404072">
                <a:tc>
                  <a:txBody>
                    <a:bodyPr/>
                    <a:lstStyle/>
                    <a:p>
                      <a:pPr marL="0" marR="0" algn="just">
                        <a:spcBef>
                          <a:spcPts val="0"/>
                        </a:spcBef>
                        <a:spcAft>
                          <a:spcPts val="0"/>
                        </a:spcAft>
                      </a:pPr>
                      <a:r>
                        <a:rPr lang="zh-CN" altLang="en-US" sz="1600">
                          <a:effectLst/>
                          <a:latin typeface="微软雅黑" panose="020B0503020204020204" pitchFamily="34" charset="-122"/>
                          <a:ea typeface="微软雅黑" panose="020B0503020204020204" pitchFamily="34" charset="-122"/>
                        </a:rPr>
                        <a:t>操作步骤</a:t>
                      </a:r>
                      <a:endParaRPr lang="zh-CN" altLang="en-US" sz="1600">
                        <a:effectLst/>
                        <a:latin typeface="微软雅黑" panose="020B0503020204020204" pitchFamily="34" charset="-122"/>
                        <a:ea typeface="微软雅黑" panose="020B0503020204020204" pitchFamily="34" charset="-122"/>
                      </a:endParaRPr>
                    </a:p>
                  </a:txBody>
                  <a:tcPr marL="68580" marR="68580"/>
                </a:tc>
                <a:tc>
                  <a:txBody>
                    <a:bodyPr/>
                    <a:lstStyle/>
                    <a:p>
                      <a:pPr marL="0" marR="0" algn="just">
                        <a:spcBef>
                          <a:spcPts val="0"/>
                        </a:spcBef>
                        <a:spcAft>
                          <a:spcPts val="0"/>
                        </a:spcAft>
                      </a:pPr>
                      <a:r>
                        <a:rPr lang="en-US" altLang="zh-CN" sz="1600">
                          <a:effectLst/>
                          <a:latin typeface="微软雅黑" panose="020B0503020204020204" pitchFamily="34" charset="-122"/>
                          <a:ea typeface="微软雅黑" panose="020B0503020204020204" pitchFamily="34" charset="-122"/>
                        </a:rPr>
                        <a:t>1</a:t>
                      </a:r>
                      <a:r>
                        <a:rPr lang="zh-CN" altLang="en-US" sz="1600">
                          <a:effectLst/>
                          <a:latin typeface="微软雅黑" panose="020B0503020204020204" pitchFamily="34" charset="-122"/>
                          <a:ea typeface="微软雅黑" panose="020B0503020204020204" pitchFamily="34" charset="-122"/>
                        </a:rPr>
                        <a:t>在</a:t>
                      </a:r>
                      <a:r>
                        <a:rPr lang="en-US" altLang="zh-CN" sz="1600">
                          <a:effectLst/>
                          <a:latin typeface="微软雅黑" panose="020B0503020204020204" pitchFamily="34" charset="-122"/>
                          <a:ea typeface="微软雅黑" panose="020B0503020204020204" pitchFamily="34" charset="-122"/>
                        </a:rPr>
                        <a:t>shell</a:t>
                      </a:r>
                      <a:r>
                        <a:rPr lang="zh-CN" altLang="en-US" sz="1600">
                          <a:effectLst/>
                          <a:latin typeface="微软雅黑" panose="020B0503020204020204" pitchFamily="34" charset="-122"/>
                          <a:ea typeface="微软雅黑" panose="020B0503020204020204" pitchFamily="34" charset="-122"/>
                        </a:rPr>
                        <a:t>中执行输入命令，包含当前目录、对应参数和目标文件，回车</a:t>
                      </a:r>
                      <a:endParaRPr lang="zh-CN" altLang="en-US" sz="1600">
                        <a:effectLst/>
                        <a:latin typeface="微软雅黑" panose="020B0503020204020204" pitchFamily="34" charset="-122"/>
                        <a:ea typeface="微软雅黑" panose="020B0503020204020204" pitchFamily="34" charset="-122"/>
                      </a:endParaRPr>
                    </a:p>
                  </a:txBody>
                  <a:tcPr marL="68580" marR="68580"/>
                </a:tc>
              </a:tr>
              <a:tr h="404072">
                <a:tc>
                  <a:txBody>
                    <a:bodyPr/>
                    <a:lstStyle/>
                    <a:p>
                      <a:pPr marL="0" marR="0" algn="just">
                        <a:spcBef>
                          <a:spcPts val="0"/>
                        </a:spcBef>
                        <a:spcAft>
                          <a:spcPts val="0"/>
                        </a:spcAft>
                      </a:pPr>
                      <a:r>
                        <a:rPr lang="zh-CN" altLang="en-US" sz="1600">
                          <a:effectLst/>
                          <a:latin typeface="微软雅黑" panose="020B0503020204020204" pitchFamily="34" charset="-122"/>
                          <a:ea typeface="微软雅黑" panose="020B0503020204020204" pitchFamily="34" charset="-122"/>
                        </a:rPr>
                        <a:t>预期输出</a:t>
                      </a:r>
                      <a:endParaRPr lang="zh-CN" altLang="en-US" sz="1600">
                        <a:effectLst/>
                        <a:latin typeface="微软雅黑" panose="020B0503020204020204" pitchFamily="34" charset="-122"/>
                        <a:ea typeface="微软雅黑" panose="020B0503020204020204" pitchFamily="34" charset="-122"/>
                      </a:endParaRPr>
                    </a:p>
                  </a:txBody>
                  <a:tcPr marL="68580" marR="68580"/>
                </a:tc>
                <a:tc>
                  <a:txBody>
                    <a:bodyPr/>
                    <a:lstStyle/>
                    <a:p>
                      <a:pPr marL="0" marR="0" algn="just">
                        <a:spcBef>
                          <a:spcPts val="0"/>
                        </a:spcBef>
                        <a:spcAft>
                          <a:spcPts val="0"/>
                        </a:spcAft>
                      </a:pPr>
                      <a:r>
                        <a:rPr lang="en-US" altLang="zh-CN" sz="1600" dirty="0">
                          <a:effectLst/>
                          <a:latin typeface="微软雅黑" panose="020B0503020204020204" pitchFamily="34" charset="-122"/>
                          <a:ea typeface="微软雅黑" panose="020B0503020204020204" pitchFamily="34" charset="-122"/>
                        </a:rPr>
                        <a:t>1</a:t>
                      </a:r>
                      <a:r>
                        <a:rPr lang="zh-CN" altLang="en-US" sz="1600" dirty="0">
                          <a:effectLst/>
                          <a:latin typeface="微软雅黑" panose="020B0503020204020204" pitchFamily="34" charset="-122"/>
                          <a:ea typeface="微软雅黑" panose="020B0503020204020204" pitchFamily="34" charset="-122"/>
                        </a:rPr>
                        <a:t>输出</a:t>
                      </a:r>
                      <a:r>
                        <a:rPr lang="en-US" sz="1600" dirty="0">
                          <a:effectLst/>
                          <a:latin typeface="微软雅黑" panose="020B0503020204020204" pitchFamily="34" charset="-122"/>
                          <a:ea typeface="微软雅黑" panose="020B0503020204020204" pitchFamily="34" charset="-122"/>
                        </a:rPr>
                        <a:t>unwind</a:t>
                      </a:r>
                      <a:r>
                        <a:rPr lang="zh-CN" altLang="en-US" sz="1600" dirty="0">
                          <a:effectLst/>
                          <a:latin typeface="微软雅黑" panose="020B0503020204020204" pitchFamily="34" charset="-122"/>
                          <a:ea typeface="微软雅黑" panose="020B0503020204020204" pitchFamily="34" charset="-122"/>
                        </a:rPr>
                        <a:t>段的信息，当前只支持</a:t>
                      </a:r>
                      <a:r>
                        <a:rPr lang="en-US" sz="1600" dirty="0">
                          <a:effectLst/>
                          <a:latin typeface="微软雅黑" panose="020B0503020204020204" pitchFamily="34" charset="-122"/>
                          <a:ea typeface="微软雅黑" panose="020B0503020204020204" pitchFamily="34" charset="-122"/>
                        </a:rPr>
                        <a:t>IA64 ELF</a:t>
                      </a:r>
                      <a:endParaRPr lang="en-US" sz="1600" dirty="0">
                        <a:effectLst/>
                        <a:latin typeface="微软雅黑" panose="020B0503020204020204" pitchFamily="34" charset="-122"/>
                        <a:ea typeface="微软雅黑" panose="020B0503020204020204" pitchFamily="34" charset="-122"/>
                      </a:endParaRPr>
                    </a:p>
                  </a:txBody>
                  <a:tcPr marL="68580" marR="68580"/>
                </a:tc>
              </a:tr>
            </a:tbl>
          </a:graphicData>
        </a:graphic>
      </p:graphicFrame>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914816" y="3728508"/>
            <a:ext cx="6300107" cy="576591"/>
          </a:xfrm>
          <a:prstGeom prst="rect">
            <a:avLst/>
          </a:prstGeom>
        </p:spPr>
      </p:pic>
      <p:sp>
        <p:nvSpPr>
          <p:cNvPr id="3" name="文本框 2"/>
          <p:cNvSpPr txBox="1"/>
          <p:nvPr/>
        </p:nvSpPr>
        <p:spPr>
          <a:xfrm>
            <a:off x="747395" y="241935"/>
            <a:ext cx="4046855" cy="521970"/>
          </a:xfrm>
          <a:prstGeom prst="rect">
            <a:avLst/>
          </a:prstGeom>
          <a:noFill/>
        </p:spPr>
        <p:txBody>
          <a:bodyPr wrap="square" rtlCol="0">
            <a:spAutoFit/>
          </a:bodyPr>
          <a:lstStyle/>
          <a:p>
            <a:r>
              <a:rPr lang="zh-CN" altLang="en-US" sz="2800" b="1" spc="100" dirty="0">
                <a:solidFill>
                  <a:schemeClr val="accent1"/>
                </a:solidFill>
                <a:latin typeface="微软雅黑" panose="020B0503020204020204" pitchFamily="34" charset="-122"/>
                <a:ea typeface="微软雅黑" panose="020B0503020204020204" pitchFamily="34" charset="-122"/>
              </a:rPr>
              <a:t>第五部分 系统测试</a:t>
            </a:r>
            <a:endParaRPr lang="zh-CN" altLang="en-US" sz="2800" b="1" spc="100" dirty="0">
              <a:solidFill>
                <a:schemeClr val="accent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747252" y="241858"/>
            <a:ext cx="3215148" cy="521970"/>
          </a:xfrm>
          <a:prstGeom prst="rect">
            <a:avLst/>
          </a:prstGeom>
          <a:noFill/>
        </p:spPr>
        <p:txBody>
          <a:bodyPr wrap="square" rtlCol="0">
            <a:spAutoFit/>
          </a:bodyPr>
          <a:lstStyle/>
          <a:p>
            <a:r>
              <a:rPr lang="zh-CN" altLang="en-US" sz="2800" b="1" spc="100" dirty="0">
                <a:solidFill>
                  <a:schemeClr val="accent1"/>
                </a:solidFill>
                <a:latin typeface="微软雅黑" panose="020B0503020204020204" pitchFamily="34" charset="-122"/>
                <a:ea typeface="微软雅黑" panose="020B0503020204020204" pitchFamily="34" charset="-122"/>
              </a:rPr>
              <a:t>一、 目标和分工</a:t>
            </a:r>
            <a:endParaRPr lang="zh-CN" altLang="en-US" sz="2800" b="1" spc="100" dirty="0">
              <a:solidFill>
                <a:schemeClr val="accent1"/>
              </a:solidFill>
              <a:latin typeface="微软雅黑" panose="020B0503020204020204" pitchFamily="34" charset="-122"/>
              <a:ea typeface="微软雅黑" panose="020B0503020204020204" pitchFamily="34" charset="-122"/>
            </a:endParaRPr>
          </a:p>
        </p:txBody>
      </p:sp>
      <p:sp>
        <p:nvSpPr>
          <p:cNvPr id="35" name="箭头: V 形 34"/>
          <p:cNvSpPr/>
          <p:nvPr/>
        </p:nvSpPr>
        <p:spPr>
          <a:xfrm>
            <a:off x="3572283" y="2240572"/>
            <a:ext cx="1333416" cy="3662709"/>
          </a:xfrm>
          <a:prstGeom prst="chevron">
            <a:avLst>
              <a:gd name="adj" fmla="val 58731"/>
            </a:avLst>
          </a:prstGeom>
          <a:solidFill>
            <a:schemeClr val="accent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dirty="0">
              <a:ln>
                <a:noFill/>
              </a:ln>
              <a:solidFill>
                <a:srgbClr val="243551"/>
              </a:solidFill>
              <a:effectLst/>
              <a:uLnTx/>
              <a:uFillTx/>
              <a:latin typeface="Segoe UI"/>
              <a:ea typeface="微软雅黑 Light" panose="020B0502040204020203" charset="-122"/>
              <a:cs typeface="+mn-cs"/>
            </a:endParaRPr>
          </a:p>
        </p:txBody>
      </p:sp>
      <p:grpSp>
        <p:nvGrpSpPr>
          <p:cNvPr id="36" name="组合 35"/>
          <p:cNvGrpSpPr/>
          <p:nvPr/>
        </p:nvGrpSpPr>
        <p:grpSpPr>
          <a:xfrm>
            <a:off x="2754044" y="2245652"/>
            <a:ext cx="1333416" cy="3662709"/>
            <a:chOff x="1989055" y="1760894"/>
            <a:chExt cx="2415955" cy="3193338"/>
          </a:xfrm>
          <a:solidFill>
            <a:schemeClr val="accent1"/>
          </a:solidFill>
        </p:grpSpPr>
        <p:sp>
          <p:nvSpPr>
            <p:cNvPr id="37" name="平行四边形 36"/>
            <p:cNvSpPr/>
            <p:nvPr/>
          </p:nvSpPr>
          <p:spPr>
            <a:xfrm>
              <a:off x="1989055" y="1760894"/>
              <a:ext cx="2415955" cy="265869"/>
            </a:xfrm>
            <a:prstGeom prst="parallelogram">
              <a:avLst>
                <a:gd name="adj" fmla="val 57826"/>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dirty="0">
                <a:ln>
                  <a:noFill/>
                </a:ln>
                <a:solidFill>
                  <a:srgbClr val="243551"/>
                </a:solidFill>
                <a:effectLst/>
                <a:uLnTx/>
                <a:uFillTx/>
                <a:latin typeface="Segoe UI"/>
                <a:ea typeface="微软雅黑 Light" panose="020B0502040204020203" charset="-122"/>
                <a:cs typeface="+mn-cs"/>
              </a:endParaRPr>
            </a:p>
          </p:txBody>
        </p:sp>
        <p:sp>
          <p:nvSpPr>
            <p:cNvPr id="38" name="平行四边形 37"/>
            <p:cNvSpPr/>
            <p:nvPr/>
          </p:nvSpPr>
          <p:spPr>
            <a:xfrm flipV="1">
              <a:off x="1989055" y="4688363"/>
              <a:ext cx="2415955" cy="265869"/>
            </a:xfrm>
            <a:prstGeom prst="parallelogram">
              <a:avLst>
                <a:gd name="adj" fmla="val 57826"/>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dirty="0">
                <a:ln>
                  <a:noFill/>
                </a:ln>
                <a:solidFill>
                  <a:srgbClr val="243551"/>
                </a:solidFill>
                <a:effectLst/>
                <a:uLnTx/>
                <a:uFillTx/>
                <a:latin typeface="Segoe UI"/>
                <a:ea typeface="微软雅黑 Light" panose="020B0502040204020203" charset="-122"/>
                <a:cs typeface="+mn-cs"/>
              </a:endParaRPr>
            </a:p>
          </p:txBody>
        </p:sp>
      </p:grpSp>
      <p:sp>
        <p:nvSpPr>
          <p:cNvPr id="33" name="文本框 32"/>
          <p:cNvSpPr txBox="1"/>
          <p:nvPr/>
        </p:nvSpPr>
        <p:spPr>
          <a:xfrm>
            <a:off x="-19050" y="2886710"/>
            <a:ext cx="3725545" cy="1888490"/>
          </a:xfrm>
          <a:prstGeom prst="rect">
            <a:avLst/>
          </a:prstGeom>
          <a:noFill/>
        </p:spPr>
        <p:txBody>
          <a:bodyPr wrap="square" rtlCol="0">
            <a:spAutoFit/>
          </a:bodyPr>
          <a:lstStyle/>
          <a:p>
            <a:pPr>
              <a:lnSpc>
                <a:spcPct val="150000"/>
              </a:lnSpc>
            </a:pPr>
            <a:r>
              <a:rPr lang="zh-CN" altLang="zh-CN" sz="1600" dirty="0">
                <a:latin typeface="微软雅黑" panose="020B0503020204020204" pitchFamily="34" charset="-122"/>
                <a:ea typeface="微软雅黑" panose="020B0503020204020204" pitchFamily="34" charset="-122"/>
              </a:rPr>
              <a:t>通过解析可</a:t>
            </a:r>
            <a:r>
              <a:rPr lang="en-US" altLang="zh-CN" sz="1600" dirty="0">
                <a:latin typeface="微软雅黑" panose="020B0503020204020204" pitchFamily="34" charset="-122"/>
                <a:ea typeface="微软雅黑" panose="020B0503020204020204" pitchFamily="34" charset="-122"/>
              </a:rPr>
              <a:t>ELF</a:t>
            </a:r>
            <a:r>
              <a:rPr lang="zh-CN" altLang="zh-CN" sz="1600" dirty="0">
                <a:latin typeface="微软雅黑" panose="020B0503020204020204" pitchFamily="34" charset="-122"/>
                <a:ea typeface="微软雅黑" panose="020B0503020204020204" pitchFamily="34" charset="-122"/>
              </a:rPr>
              <a:t>执行文件格式，有助于理解计算机语言与操作系统之间的二进制接口，其已构成系统性理解计算机体系的必要环节。</a:t>
            </a:r>
            <a:endParaRPr lang="zh-CN" altLang="zh-CN" sz="1600" dirty="0">
              <a:latin typeface="微软雅黑" panose="020B0503020204020204" pitchFamily="34" charset="-122"/>
              <a:ea typeface="微软雅黑" panose="020B0503020204020204" pitchFamily="34" charset="-122"/>
            </a:endParaRPr>
          </a:p>
          <a:p>
            <a:pPr marL="0" marR="0" lvl="0" indent="0" algn="r" defTabSz="914400" eaLnBrk="1" fontAlgn="auto" latinLnBrk="0" hangingPunct="1">
              <a:lnSpc>
                <a:spcPct val="130000"/>
              </a:lnSpc>
              <a:spcBef>
                <a:spcPts val="0"/>
              </a:spcBef>
              <a:spcAft>
                <a:spcPts val="0"/>
              </a:spcAft>
              <a:buClrTx/>
              <a:buSzTx/>
              <a:buFontTx/>
              <a:buNone/>
              <a:defRPr/>
            </a:pPr>
            <a:endParaRPr kumimoji="0" lang="zh-CN" altLang="en-US" sz="1600" b="0" i="0" u="none" strike="noStrike" kern="0" cap="none" spc="100" normalizeH="0" baseline="0" noProof="0" dirty="0">
              <a:ln>
                <a:noFill/>
              </a:ln>
              <a:solidFill>
                <a:schemeClr val="tx1">
                  <a:lumMod val="85000"/>
                  <a:lumOff val="15000"/>
                </a:schemeClr>
              </a:solidFill>
              <a:effectLst/>
              <a:uLnTx/>
              <a:uFillTx/>
              <a:latin typeface="微软雅黑 Light" panose="020B0502040204020203" charset="-122"/>
              <a:ea typeface="微软雅黑 Light" panose="020B0502040204020203" charset="-122"/>
            </a:endParaRPr>
          </a:p>
        </p:txBody>
      </p:sp>
      <p:sp>
        <p:nvSpPr>
          <p:cNvPr id="34" name="矩形 33"/>
          <p:cNvSpPr/>
          <p:nvPr/>
        </p:nvSpPr>
        <p:spPr>
          <a:xfrm>
            <a:off x="1440292" y="1712743"/>
            <a:ext cx="2266272" cy="398780"/>
          </a:xfrm>
          <a:prstGeom prst="rect">
            <a:avLst/>
          </a:prstGeom>
          <a:noFill/>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2000" b="1" i="0" u="none" strike="noStrike" kern="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rPr>
              <a:t>目标</a:t>
            </a:r>
            <a:endParaRPr kumimoji="0" lang="zh-CN" altLang="en-US" sz="2000" b="1" i="0" u="none" strike="noStrike" kern="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endParaRPr>
          </a:p>
        </p:txBody>
      </p:sp>
      <p:sp>
        <p:nvSpPr>
          <p:cNvPr id="41" name="文本框 40"/>
          <p:cNvSpPr txBox="1"/>
          <p:nvPr/>
        </p:nvSpPr>
        <p:spPr>
          <a:xfrm>
            <a:off x="6970265" y="3609626"/>
            <a:ext cx="811429" cy="461665"/>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24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rPr>
              <a:t>02</a:t>
            </a:r>
            <a:endParaRPr kumimoji="0" lang="zh-CN" altLang="en-US" sz="24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endParaRPr>
          </a:p>
        </p:txBody>
      </p:sp>
      <p:sp>
        <p:nvSpPr>
          <p:cNvPr id="53" name="箭头: V 形 52"/>
          <p:cNvSpPr/>
          <p:nvPr/>
        </p:nvSpPr>
        <p:spPr>
          <a:xfrm>
            <a:off x="10041364" y="2239937"/>
            <a:ext cx="1392154" cy="3662708"/>
          </a:xfrm>
          <a:prstGeom prst="chevron">
            <a:avLst>
              <a:gd name="adj" fmla="val 58731"/>
            </a:avLst>
          </a:prstGeom>
          <a:solidFill>
            <a:schemeClr val="accent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dirty="0">
              <a:ln>
                <a:noFill/>
              </a:ln>
              <a:solidFill>
                <a:srgbClr val="243551"/>
              </a:solidFill>
              <a:effectLst/>
              <a:uLnTx/>
              <a:uFillTx/>
              <a:latin typeface="Segoe UI"/>
              <a:ea typeface="微软雅黑 Light" panose="020B0502040204020203" charset="-122"/>
              <a:cs typeface="+mn-cs"/>
            </a:endParaRPr>
          </a:p>
        </p:txBody>
      </p:sp>
      <p:grpSp>
        <p:nvGrpSpPr>
          <p:cNvPr id="54" name="组合 53"/>
          <p:cNvGrpSpPr/>
          <p:nvPr/>
        </p:nvGrpSpPr>
        <p:grpSpPr>
          <a:xfrm>
            <a:off x="9065645" y="2239937"/>
            <a:ext cx="1392154" cy="3662708"/>
            <a:chOff x="1989055" y="1760894"/>
            <a:chExt cx="2415955" cy="3193338"/>
          </a:xfrm>
          <a:solidFill>
            <a:schemeClr val="accent1"/>
          </a:solidFill>
        </p:grpSpPr>
        <p:sp>
          <p:nvSpPr>
            <p:cNvPr id="55" name="平行四边形 54"/>
            <p:cNvSpPr/>
            <p:nvPr/>
          </p:nvSpPr>
          <p:spPr>
            <a:xfrm>
              <a:off x="1989055" y="1760894"/>
              <a:ext cx="2415955" cy="265869"/>
            </a:xfrm>
            <a:prstGeom prst="parallelogram">
              <a:avLst>
                <a:gd name="adj" fmla="val 57826"/>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dirty="0">
                <a:ln>
                  <a:noFill/>
                </a:ln>
                <a:solidFill>
                  <a:srgbClr val="243551"/>
                </a:solidFill>
                <a:effectLst/>
                <a:uLnTx/>
                <a:uFillTx/>
                <a:latin typeface="Segoe UI"/>
                <a:ea typeface="微软雅黑 Light" panose="020B0502040204020203" charset="-122"/>
                <a:cs typeface="+mn-cs"/>
              </a:endParaRPr>
            </a:p>
          </p:txBody>
        </p:sp>
        <p:sp>
          <p:nvSpPr>
            <p:cNvPr id="56" name="平行四边形 55"/>
            <p:cNvSpPr/>
            <p:nvPr/>
          </p:nvSpPr>
          <p:spPr>
            <a:xfrm flipV="1">
              <a:off x="1989055" y="4688363"/>
              <a:ext cx="2415955" cy="265869"/>
            </a:xfrm>
            <a:prstGeom prst="parallelogram">
              <a:avLst>
                <a:gd name="adj" fmla="val 57826"/>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dirty="0">
                <a:ln>
                  <a:noFill/>
                </a:ln>
                <a:solidFill>
                  <a:srgbClr val="243551"/>
                </a:solidFill>
                <a:effectLst/>
                <a:uLnTx/>
                <a:uFillTx/>
                <a:latin typeface="Segoe UI"/>
                <a:ea typeface="微软雅黑 Light" panose="020B0502040204020203" charset="-122"/>
                <a:cs typeface="+mn-cs"/>
              </a:endParaRPr>
            </a:p>
          </p:txBody>
        </p:sp>
      </p:grpSp>
      <p:sp>
        <p:nvSpPr>
          <p:cNvPr id="50" name="文本框 49"/>
          <p:cNvSpPr txBox="1"/>
          <p:nvPr/>
        </p:nvSpPr>
        <p:spPr>
          <a:xfrm>
            <a:off x="10737441" y="3609625"/>
            <a:ext cx="766726" cy="461665"/>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24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rPr>
              <a:t>03</a:t>
            </a:r>
            <a:endParaRPr kumimoji="0" lang="zh-CN" altLang="en-US" sz="24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endParaRPr>
          </a:p>
        </p:txBody>
      </p:sp>
      <p:sp>
        <p:nvSpPr>
          <p:cNvPr id="52" name="矩形 51"/>
          <p:cNvSpPr/>
          <p:nvPr/>
        </p:nvSpPr>
        <p:spPr>
          <a:xfrm>
            <a:off x="9108506" y="1702740"/>
            <a:ext cx="1787291" cy="398780"/>
          </a:xfrm>
          <a:prstGeom prst="rect">
            <a:avLst/>
          </a:prstGeom>
          <a:noFill/>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2000" b="1" i="0" u="none" strike="noStrike" kern="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rPr>
              <a:t>分工</a:t>
            </a:r>
            <a:endParaRPr kumimoji="0" lang="zh-CN" altLang="en-US" sz="2000" b="1" i="0" u="none" strike="noStrike" kern="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endParaRPr>
          </a:p>
        </p:txBody>
      </p:sp>
      <p:sp>
        <p:nvSpPr>
          <p:cNvPr id="3" name="灯片编号占位符 2"/>
          <p:cNvSpPr>
            <a:spLocks noGrp="1"/>
          </p:cNvSpPr>
          <p:nvPr>
            <p:ph type="sldNum" sz="quarter" idx="4"/>
          </p:nvPr>
        </p:nvSpPr>
        <p:spPr/>
        <p:txBody>
          <a:bodyPr/>
          <a:lstStyle/>
          <a:p>
            <a:fld id="{48F10FC4-DD5C-4C24-B849-D8A0B2DC9874}" type="slidenum">
              <a:rPr lang="zh-CN" altLang="en-US" smtClean="0"/>
            </a:fld>
            <a:endParaRPr lang="zh-CN" altLang="en-US"/>
          </a:p>
        </p:txBody>
      </p:sp>
      <p:sp>
        <p:nvSpPr>
          <p:cNvPr id="9" name="文本框 8"/>
          <p:cNvSpPr txBox="1"/>
          <p:nvPr/>
        </p:nvSpPr>
        <p:spPr>
          <a:xfrm>
            <a:off x="6498590" y="3020695"/>
            <a:ext cx="3725545" cy="2626995"/>
          </a:xfrm>
          <a:prstGeom prst="rect">
            <a:avLst/>
          </a:prstGeom>
          <a:noFill/>
        </p:spPr>
        <p:txBody>
          <a:bodyPr wrap="square" rtlCol="0">
            <a:spAutoFit/>
          </a:bodyPr>
          <a:p>
            <a:pPr>
              <a:lnSpc>
                <a:spcPct val="150000"/>
              </a:lnSpc>
            </a:pPr>
            <a:r>
              <a:rPr lang="zh-CN" altLang="zh-CN" sz="1600" dirty="0">
                <a:latin typeface="微软雅黑" panose="020B0503020204020204" pitchFamily="34" charset="-122"/>
                <a:ea typeface="微软雅黑" panose="020B0503020204020204" pitchFamily="34" charset="-122"/>
              </a:rPr>
              <a:t>马昌盛：负责ELF头解析、节组信息解析、程序头解析、节区头解析</a:t>
            </a:r>
            <a:endParaRPr lang="zh-CN" altLang="zh-CN" sz="1600" dirty="0">
              <a:latin typeface="微软雅黑" panose="020B0503020204020204" pitchFamily="34" charset="-122"/>
              <a:ea typeface="微软雅黑" panose="020B0503020204020204" pitchFamily="34" charset="-122"/>
            </a:endParaRPr>
          </a:p>
          <a:p>
            <a:pPr>
              <a:lnSpc>
                <a:spcPct val="150000"/>
              </a:lnSpc>
            </a:pPr>
            <a:r>
              <a:rPr lang="zh-CN" altLang="zh-CN" sz="1600" dirty="0">
                <a:latin typeface="微软雅黑" panose="020B0503020204020204" pitchFamily="34" charset="-122"/>
                <a:ea typeface="微软雅黑" panose="020B0503020204020204" pitchFamily="34" charset="-122"/>
              </a:rPr>
              <a:t>唐越：可重定位段解析、unwind、16进制显示指定段、动态段</a:t>
            </a:r>
            <a:endParaRPr lang="zh-CN" altLang="zh-CN" sz="1600" dirty="0">
              <a:latin typeface="微软雅黑" panose="020B0503020204020204" pitchFamily="34" charset="-122"/>
              <a:ea typeface="微软雅黑" panose="020B0503020204020204" pitchFamily="34" charset="-122"/>
            </a:endParaRPr>
          </a:p>
          <a:p>
            <a:pPr>
              <a:lnSpc>
                <a:spcPct val="150000"/>
              </a:lnSpc>
            </a:pPr>
            <a:r>
              <a:rPr lang="zh-CN" altLang="zh-CN" sz="1600" dirty="0">
                <a:latin typeface="微软雅黑" panose="020B0503020204020204" pitchFamily="34" charset="-122"/>
                <a:ea typeface="微软雅黑" panose="020B0503020204020204" pitchFamily="34" charset="-122"/>
              </a:rPr>
              <a:t>余清逸：全部头信息解析、节区详细信息解析、注释段解析、符号表解析。</a:t>
            </a:r>
            <a:endParaRPr lang="zh-CN" altLang="zh-CN" sz="1600" dirty="0">
              <a:latin typeface="微软雅黑" panose="020B0503020204020204" pitchFamily="34" charset="-122"/>
              <a:ea typeface="微软雅黑" panose="020B0503020204020204" pitchFamily="34" charset="-122"/>
            </a:endParaRPr>
          </a:p>
          <a:p>
            <a:pPr marL="0" marR="0" lvl="0" indent="0" algn="r" defTabSz="914400" eaLnBrk="1" fontAlgn="auto" latinLnBrk="0" hangingPunct="1">
              <a:lnSpc>
                <a:spcPct val="130000"/>
              </a:lnSpc>
              <a:spcBef>
                <a:spcPts val="0"/>
              </a:spcBef>
              <a:spcAft>
                <a:spcPts val="0"/>
              </a:spcAft>
              <a:buClrTx/>
              <a:buSzTx/>
              <a:buFontTx/>
              <a:buNone/>
              <a:defRPr/>
            </a:pPr>
            <a:endParaRPr kumimoji="0" lang="zh-CN" altLang="en-US" sz="1600" b="0" i="0" u="none" strike="noStrike" kern="0" cap="none" spc="100" normalizeH="0" baseline="0" noProof="0" dirty="0">
              <a:ln>
                <a:noFill/>
              </a:ln>
              <a:solidFill>
                <a:schemeClr val="tx1">
                  <a:lumMod val="85000"/>
                  <a:lumOff val="15000"/>
                </a:schemeClr>
              </a:solidFill>
              <a:effectLst/>
              <a:uLnTx/>
              <a:uFillTx/>
              <a:latin typeface="微软雅黑 Light" panose="020B0502040204020203" charset="-122"/>
              <a:ea typeface="微软雅黑 Light" panose="020B0502040204020203" charset="-122"/>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椭圆 23"/>
          <p:cNvSpPr/>
          <p:nvPr/>
        </p:nvSpPr>
        <p:spPr>
          <a:xfrm>
            <a:off x="317506" y="1081184"/>
            <a:ext cx="1471719" cy="1471719"/>
          </a:xfrm>
          <a:prstGeom prst="ellipse">
            <a:avLst/>
          </a:prstGeom>
          <a:solidFill>
            <a:schemeClr val="accent1"/>
          </a:solidFill>
          <a:ln w="63500" cap="flat" cmpd="sng" algn="ctr">
            <a:solidFill>
              <a:sysClr val="window" lastClr="FFFF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测试用例</a:t>
            </a:r>
            <a:endParaRPr kumimoji="0" lang="zh-CN" altLang="en-US" sz="28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2" name="椭圆 21"/>
          <p:cNvSpPr/>
          <p:nvPr/>
        </p:nvSpPr>
        <p:spPr>
          <a:xfrm flipH="1">
            <a:off x="6248400" y="1081183"/>
            <a:ext cx="1471719" cy="1471719"/>
          </a:xfrm>
          <a:prstGeom prst="ellipse">
            <a:avLst/>
          </a:prstGeom>
          <a:solidFill>
            <a:schemeClr val="accent2"/>
          </a:solidFill>
          <a:ln w="635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运行结果</a:t>
            </a:r>
            <a:endParaRPr kumimoji="0" lang="zh-CN" altLang="en-US" sz="28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6" name="文本框 25"/>
          <p:cNvSpPr txBox="1"/>
          <p:nvPr/>
        </p:nvSpPr>
        <p:spPr>
          <a:xfrm flipH="1">
            <a:off x="2046054" y="1616988"/>
            <a:ext cx="1934468"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000" b="1" i="0" u="none" strike="noStrike" kern="1200" cap="none" spc="0" normalizeH="0" baseline="0" noProof="0" dirty="0">
                <a:ln>
                  <a:noFill/>
                </a:ln>
                <a:solidFill>
                  <a:srgbClr val="006D39"/>
                </a:solidFill>
                <a:effectLst/>
                <a:uLnTx/>
                <a:uFillTx/>
                <a:latin typeface="微软雅黑"/>
                <a:ea typeface="微软雅黑"/>
                <a:cs typeface="+mn-cs"/>
              </a:rPr>
              <a:t>-x</a:t>
            </a:r>
            <a:r>
              <a:rPr kumimoji="0" lang="zh-CN" altLang="en-US" sz="2000" b="1" i="0" u="none" strike="noStrike" kern="1200" cap="none" spc="0" normalizeH="0" baseline="0" noProof="0" dirty="0">
                <a:ln>
                  <a:noFill/>
                </a:ln>
                <a:solidFill>
                  <a:srgbClr val="006D39"/>
                </a:solidFill>
                <a:effectLst/>
                <a:uLnTx/>
                <a:uFillTx/>
                <a:latin typeface="微软雅黑"/>
                <a:ea typeface="微软雅黑"/>
                <a:cs typeface="+mn-cs"/>
              </a:rPr>
              <a:t>参数</a:t>
            </a:r>
            <a:endParaRPr kumimoji="0" lang="zh-CN" altLang="en-US" sz="2000" b="1" i="0" u="none" strike="noStrike" kern="1200" cap="none" spc="0" normalizeH="0" baseline="0" noProof="0" dirty="0">
              <a:ln>
                <a:noFill/>
              </a:ln>
              <a:solidFill>
                <a:srgbClr val="006D39"/>
              </a:solidFill>
              <a:effectLst/>
              <a:uLnTx/>
              <a:uFillTx/>
              <a:latin typeface="微软雅黑"/>
              <a:ea typeface="微软雅黑"/>
              <a:cs typeface="+mn-cs"/>
            </a:endParaRPr>
          </a:p>
        </p:txBody>
      </p:sp>
      <p:sp>
        <p:nvSpPr>
          <p:cNvPr id="2" name="灯片编号占位符 1"/>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48F10FC4-DD5C-4C24-B849-D8A0B2DC9874}" type="slidenum">
              <a:rPr kumimoji="0" lang="zh-CN" altLang="en-US" sz="1100" b="0" i="0" u="none" strike="noStrike" kern="1200" cap="none" spc="0" normalizeH="0" baseline="0" noProof="0" smtClean="0">
                <a:ln>
                  <a:noFill/>
                </a:ln>
                <a:solidFill>
                  <a:prstClr val="white"/>
                </a:solidFill>
                <a:effectLst/>
                <a:uLnTx/>
                <a:uFillTx/>
                <a:latin typeface="微软雅黑" panose="020B0503020204020204" pitchFamily="34" charset="-122"/>
                <a:ea typeface="微软雅黑" panose="020B0503020204020204" pitchFamily="34" charset="-122"/>
                <a:cs typeface="+mn-cs"/>
              </a:rPr>
            </a:fld>
            <a:endParaRPr kumimoji="0" lang="zh-CN" altLang="en-US" sz="11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aphicFrame>
        <p:nvGraphicFramePr>
          <p:cNvPr id="5" name="表格 4"/>
          <p:cNvGraphicFramePr>
            <a:graphicFrameLocks noGrp="1"/>
          </p:cNvGraphicFramePr>
          <p:nvPr/>
        </p:nvGraphicFramePr>
        <p:xfrm>
          <a:off x="111760" y="2690706"/>
          <a:ext cx="5803056" cy="3407624"/>
        </p:xfrm>
        <a:graphic>
          <a:graphicData uri="http://schemas.openxmlformats.org/drawingml/2006/table">
            <a:tbl>
              <a:tblPr firstRow="1" bandRow="1">
                <a:tableStyleId>{5C22544A-7EE6-4342-B048-85BDC9FD1C3A}</a:tableStyleId>
              </a:tblPr>
              <a:tblGrid>
                <a:gridCol w="1534160"/>
                <a:gridCol w="4268896"/>
              </a:tblGrid>
              <a:tr h="404072">
                <a:tc>
                  <a:txBody>
                    <a:bodyPr/>
                    <a:lstStyle/>
                    <a:p>
                      <a:pPr marL="0" marR="0" algn="just">
                        <a:spcBef>
                          <a:spcPts val="0"/>
                        </a:spcBef>
                        <a:spcAft>
                          <a:spcPts val="0"/>
                        </a:spcAft>
                      </a:pPr>
                      <a:r>
                        <a:rPr lang="zh-CN" altLang="en-US" sz="1600">
                          <a:effectLst/>
                          <a:latin typeface="微软雅黑" panose="020B0503020204020204" pitchFamily="34" charset="-122"/>
                          <a:ea typeface="微软雅黑" panose="020B0503020204020204" pitchFamily="34" charset="-122"/>
                        </a:rPr>
                        <a:t>测试用例编号</a:t>
                      </a:r>
                      <a:endParaRPr lang="zh-CN" altLang="en-US" sz="1600">
                        <a:effectLst/>
                        <a:latin typeface="微软雅黑" panose="020B0503020204020204" pitchFamily="34" charset="-122"/>
                        <a:ea typeface="微软雅黑" panose="020B0503020204020204" pitchFamily="34" charset="-122"/>
                      </a:endParaRPr>
                    </a:p>
                  </a:txBody>
                  <a:tcPr marL="68580" marR="68580"/>
                </a:tc>
                <a:tc>
                  <a:txBody>
                    <a:bodyPr/>
                    <a:lstStyle/>
                    <a:p>
                      <a:pPr marL="0" marR="0" algn="just">
                        <a:spcBef>
                          <a:spcPts val="0"/>
                        </a:spcBef>
                        <a:spcAft>
                          <a:spcPts val="0"/>
                        </a:spcAft>
                      </a:pPr>
                      <a:r>
                        <a:rPr lang="en-US" sz="1600">
                          <a:effectLst/>
                          <a:latin typeface="微软雅黑" panose="020B0503020204020204" pitchFamily="34" charset="-122"/>
                          <a:ea typeface="微软雅黑" panose="020B0503020204020204" pitchFamily="34" charset="-122"/>
                        </a:rPr>
                        <a:t>ELF_TEST_007</a:t>
                      </a:r>
                      <a:endParaRPr lang="en-US" sz="1600">
                        <a:effectLst/>
                        <a:latin typeface="微软雅黑" panose="020B0503020204020204" pitchFamily="34" charset="-122"/>
                        <a:ea typeface="微软雅黑" panose="020B0503020204020204" pitchFamily="34" charset="-122"/>
                      </a:endParaRPr>
                    </a:p>
                  </a:txBody>
                  <a:tcPr marL="68580" marR="68580"/>
                </a:tc>
              </a:tr>
              <a:tr h="404072">
                <a:tc>
                  <a:txBody>
                    <a:bodyPr/>
                    <a:lstStyle/>
                    <a:p>
                      <a:pPr marL="0" marR="0" algn="just">
                        <a:spcBef>
                          <a:spcPts val="0"/>
                        </a:spcBef>
                        <a:spcAft>
                          <a:spcPts val="0"/>
                        </a:spcAft>
                      </a:pPr>
                      <a:r>
                        <a:rPr lang="zh-CN" altLang="en-US" sz="1600">
                          <a:effectLst/>
                          <a:latin typeface="微软雅黑" panose="020B0503020204020204" pitchFamily="34" charset="-122"/>
                          <a:ea typeface="微软雅黑" panose="020B0503020204020204" pitchFamily="34" charset="-122"/>
                        </a:rPr>
                        <a:t>测试项目</a:t>
                      </a:r>
                      <a:endParaRPr lang="zh-CN" altLang="en-US" sz="1600">
                        <a:effectLst/>
                        <a:latin typeface="微软雅黑" panose="020B0503020204020204" pitchFamily="34" charset="-122"/>
                        <a:ea typeface="微软雅黑" panose="020B0503020204020204" pitchFamily="34" charset="-122"/>
                      </a:endParaRPr>
                    </a:p>
                  </a:txBody>
                  <a:tcPr marL="68580" marR="68580"/>
                </a:tc>
                <a:tc>
                  <a:txBody>
                    <a:bodyPr/>
                    <a:lstStyle/>
                    <a:p>
                      <a:pPr marL="0" marR="0" algn="just">
                        <a:spcBef>
                          <a:spcPts val="0"/>
                        </a:spcBef>
                        <a:spcAft>
                          <a:spcPts val="0"/>
                        </a:spcAft>
                      </a:pPr>
                      <a:r>
                        <a:rPr lang="en-US" sz="1600">
                          <a:effectLst/>
                          <a:latin typeface="微软雅黑" panose="020B0503020204020204" pitchFamily="34" charset="-122"/>
                          <a:ea typeface="微软雅黑" panose="020B0503020204020204" pitchFamily="34" charset="-122"/>
                        </a:rPr>
                        <a:t>ELF</a:t>
                      </a:r>
                      <a:r>
                        <a:rPr lang="zh-CN" altLang="en-US" sz="1600">
                          <a:effectLst/>
                          <a:latin typeface="微软雅黑" panose="020B0503020204020204" pitchFamily="34" charset="-122"/>
                          <a:ea typeface="微软雅黑" panose="020B0503020204020204" pitchFamily="34" charset="-122"/>
                        </a:rPr>
                        <a:t>文件解析器</a:t>
                      </a:r>
                      <a:endParaRPr lang="zh-CN" altLang="en-US" sz="1600">
                        <a:effectLst/>
                        <a:latin typeface="微软雅黑" panose="020B0503020204020204" pitchFamily="34" charset="-122"/>
                        <a:ea typeface="微软雅黑" panose="020B0503020204020204" pitchFamily="34" charset="-122"/>
                      </a:endParaRPr>
                    </a:p>
                  </a:txBody>
                  <a:tcPr marL="68580" marR="68580"/>
                </a:tc>
              </a:tr>
              <a:tr h="404072">
                <a:tc>
                  <a:txBody>
                    <a:bodyPr/>
                    <a:lstStyle/>
                    <a:p>
                      <a:pPr marL="0" marR="0" algn="just">
                        <a:spcBef>
                          <a:spcPts val="0"/>
                        </a:spcBef>
                        <a:spcAft>
                          <a:spcPts val="0"/>
                        </a:spcAft>
                      </a:pPr>
                      <a:r>
                        <a:rPr lang="zh-CN" altLang="en-US" sz="1600">
                          <a:effectLst/>
                          <a:latin typeface="微软雅黑" panose="020B0503020204020204" pitchFamily="34" charset="-122"/>
                          <a:ea typeface="微软雅黑" panose="020B0503020204020204" pitchFamily="34" charset="-122"/>
                        </a:rPr>
                        <a:t>测试标题</a:t>
                      </a:r>
                      <a:endParaRPr lang="zh-CN" altLang="en-US" sz="1600">
                        <a:effectLst/>
                        <a:latin typeface="微软雅黑" panose="020B0503020204020204" pitchFamily="34" charset="-122"/>
                        <a:ea typeface="微软雅黑" panose="020B0503020204020204" pitchFamily="34" charset="-122"/>
                      </a:endParaRPr>
                    </a:p>
                  </a:txBody>
                  <a:tcPr marL="68580" marR="68580"/>
                </a:tc>
                <a:tc>
                  <a:txBody>
                    <a:bodyPr/>
                    <a:lstStyle/>
                    <a:p>
                      <a:pPr marL="0" marR="0" algn="just">
                        <a:spcBef>
                          <a:spcPts val="0"/>
                        </a:spcBef>
                        <a:spcAft>
                          <a:spcPts val="0"/>
                        </a:spcAft>
                      </a:pPr>
                      <a:r>
                        <a:rPr lang="en-US" sz="1600">
                          <a:effectLst/>
                          <a:latin typeface="微软雅黑" panose="020B0503020204020204" pitchFamily="34" charset="-122"/>
                          <a:ea typeface="微软雅黑" panose="020B0503020204020204" pitchFamily="34" charset="-122"/>
                        </a:rPr>
                        <a:t>-h</a:t>
                      </a:r>
                      <a:r>
                        <a:rPr lang="zh-CN" altLang="en-US" sz="1600">
                          <a:effectLst/>
                          <a:latin typeface="微软雅黑" panose="020B0503020204020204" pitchFamily="34" charset="-122"/>
                          <a:ea typeface="微软雅黑" panose="020B0503020204020204" pitchFamily="34" charset="-122"/>
                        </a:rPr>
                        <a:t>参数测试</a:t>
                      </a:r>
                      <a:endParaRPr lang="zh-CN" altLang="en-US" sz="1600">
                        <a:effectLst/>
                        <a:latin typeface="微软雅黑" panose="020B0503020204020204" pitchFamily="34" charset="-122"/>
                        <a:ea typeface="微软雅黑" panose="020B0503020204020204" pitchFamily="34" charset="-122"/>
                      </a:endParaRPr>
                    </a:p>
                  </a:txBody>
                  <a:tcPr marL="68580" marR="68580"/>
                </a:tc>
              </a:tr>
              <a:tr h="404072">
                <a:tc>
                  <a:txBody>
                    <a:bodyPr/>
                    <a:lstStyle/>
                    <a:p>
                      <a:pPr marL="0" marR="0" algn="just">
                        <a:spcBef>
                          <a:spcPts val="0"/>
                        </a:spcBef>
                        <a:spcAft>
                          <a:spcPts val="0"/>
                        </a:spcAft>
                      </a:pPr>
                      <a:r>
                        <a:rPr lang="zh-CN" altLang="en-US" sz="1600">
                          <a:effectLst/>
                          <a:latin typeface="微软雅黑" panose="020B0503020204020204" pitchFamily="34" charset="-122"/>
                          <a:ea typeface="微软雅黑" panose="020B0503020204020204" pitchFamily="34" charset="-122"/>
                        </a:rPr>
                        <a:t>重要级别</a:t>
                      </a:r>
                      <a:endParaRPr lang="zh-CN" altLang="en-US" sz="1600">
                        <a:effectLst/>
                        <a:latin typeface="微软雅黑" panose="020B0503020204020204" pitchFamily="34" charset="-122"/>
                        <a:ea typeface="微软雅黑" panose="020B0503020204020204" pitchFamily="34" charset="-122"/>
                      </a:endParaRPr>
                    </a:p>
                  </a:txBody>
                  <a:tcPr marL="68580" marR="68580"/>
                </a:tc>
                <a:tc>
                  <a:txBody>
                    <a:bodyPr/>
                    <a:lstStyle/>
                    <a:p>
                      <a:pPr marL="0" marR="0" algn="just">
                        <a:spcBef>
                          <a:spcPts val="0"/>
                        </a:spcBef>
                        <a:spcAft>
                          <a:spcPts val="0"/>
                        </a:spcAft>
                      </a:pPr>
                      <a:r>
                        <a:rPr lang="zh-CN" altLang="en-US" sz="1600">
                          <a:effectLst/>
                          <a:latin typeface="微软雅黑" panose="020B0503020204020204" pitchFamily="34" charset="-122"/>
                          <a:ea typeface="微软雅黑" panose="020B0503020204020204" pitchFamily="34" charset="-122"/>
                        </a:rPr>
                        <a:t>中</a:t>
                      </a:r>
                      <a:endParaRPr lang="zh-CN" altLang="en-US" sz="1600">
                        <a:effectLst/>
                        <a:latin typeface="微软雅黑" panose="020B0503020204020204" pitchFamily="34" charset="-122"/>
                        <a:ea typeface="微软雅黑" panose="020B0503020204020204" pitchFamily="34" charset="-122"/>
                      </a:endParaRPr>
                    </a:p>
                  </a:txBody>
                  <a:tcPr marL="68580" marR="68580"/>
                </a:tc>
              </a:tr>
              <a:tr h="404072">
                <a:tc>
                  <a:txBody>
                    <a:bodyPr/>
                    <a:lstStyle/>
                    <a:p>
                      <a:pPr marL="0" marR="0" algn="just">
                        <a:spcBef>
                          <a:spcPts val="0"/>
                        </a:spcBef>
                        <a:spcAft>
                          <a:spcPts val="0"/>
                        </a:spcAft>
                      </a:pPr>
                      <a:r>
                        <a:rPr lang="zh-CN" altLang="en-US" sz="1600">
                          <a:effectLst/>
                          <a:latin typeface="微软雅黑" panose="020B0503020204020204" pitchFamily="34" charset="-122"/>
                          <a:ea typeface="微软雅黑" panose="020B0503020204020204" pitchFamily="34" charset="-122"/>
                        </a:rPr>
                        <a:t>预置条件</a:t>
                      </a:r>
                      <a:endParaRPr lang="zh-CN" altLang="en-US" sz="1600">
                        <a:effectLst/>
                        <a:latin typeface="微软雅黑" panose="020B0503020204020204" pitchFamily="34" charset="-122"/>
                        <a:ea typeface="微软雅黑" panose="020B0503020204020204" pitchFamily="34" charset="-122"/>
                      </a:endParaRPr>
                    </a:p>
                  </a:txBody>
                  <a:tcPr marL="68580" marR="68580"/>
                </a:tc>
                <a:tc>
                  <a:txBody>
                    <a:bodyPr/>
                    <a:lstStyle/>
                    <a:p>
                      <a:pPr marL="0" marR="0" algn="just">
                        <a:spcBef>
                          <a:spcPts val="0"/>
                        </a:spcBef>
                        <a:spcAft>
                          <a:spcPts val="0"/>
                        </a:spcAft>
                      </a:pPr>
                      <a:r>
                        <a:rPr lang="zh-CN" altLang="en-US" sz="1600">
                          <a:effectLst/>
                          <a:latin typeface="微软雅黑" panose="020B0503020204020204" pitchFamily="34" charset="-122"/>
                          <a:ea typeface="微软雅黑" panose="020B0503020204020204" pitchFamily="34" charset="-122"/>
                        </a:rPr>
                        <a:t>无</a:t>
                      </a:r>
                      <a:endParaRPr lang="zh-CN" altLang="en-US" sz="1600">
                        <a:effectLst/>
                        <a:latin typeface="微软雅黑" panose="020B0503020204020204" pitchFamily="34" charset="-122"/>
                        <a:ea typeface="微软雅黑" panose="020B0503020204020204" pitchFamily="34" charset="-122"/>
                      </a:endParaRPr>
                    </a:p>
                  </a:txBody>
                  <a:tcPr marL="68580" marR="68580"/>
                </a:tc>
              </a:tr>
              <a:tr h="404072">
                <a:tc>
                  <a:txBody>
                    <a:bodyPr/>
                    <a:lstStyle/>
                    <a:p>
                      <a:pPr marL="0" marR="0" algn="just">
                        <a:spcBef>
                          <a:spcPts val="0"/>
                        </a:spcBef>
                        <a:spcAft>
                          <a:spcPts val="0"/>
                        </a:spcAft>
                      </a:pPr>
                      <a:r>
                        <a:rPr lang="zh-CN" altLang="en-US" sz="1600">
                          <a:effectLst/>
                          <a:latin typeface="微软雅黑" panose="020B0503020204020204" pitchFamily="34" charset="-122"/>
                          <a:ea typeface="微软雅黑" panose="020B0503020204020204" pitchFamily="34" charset="-122"/>
                        </a:rPr>
                        <a:t>输入</a:t>
                      </a:r>
                      <a:endParaRPr lang="zh-CN" altLang="en-US" sz="1600">
                        <a:effectLst/>
                        <a:latin typeface="微软雅黑" panose="020B0503020204020204" pitchFamily="34" charset="-122"/>
                        <a:ea typeface="微软雅黑" panose="020B0503020204020204" pitchFamily="34" charset="-122"/>
                      </a:endParaRPr>
                    </a:p>
                  </a:txBody>
                  <a:tcPr marL="68580" marR="68580"/>
                </a:tc>
                <a:tc>
                  <a:txBody>
                    <a:bodyPr/>
                    <a:lstStyle/>
                    <a:p>
                      <a:pPr marL="0" marR="0" algn="just">
                        <a:spcBef>
                          <a:spcPts val="0"/>
                        </a:spcBef>
                        <a:spcAft>
                          <a:spcPts val="0"/>
                        </a:spcAft>
                      </a:pPr>
                      <a:r>
                        <a:rPr lang="zh-CN" altLang="en-US" sz="1600" dirty="0">
                          <a:effectLst/>
                          <a:latin typeface="微软雅黑" panose="020B0503020204020204" pitchFamily="34" charset="-122"/>
                          <a:ea typeface="微软雅黑" panose="020B0503020204020204" pitchFamily="34" charset="-122"/>
                        </a:rPr>
                        <a:t>命令：</a:t>
                      </a:r>
                      <a:r>
                        <a:rPr lang="en-US" altLang="zh-CN" sz="1600" dirty="0">
                          <a:effectLst/>
                          <a:latin typeface="微软雅黑" panose="020B0503020204020204" pitchFamily="34" charset="-122"/>
                          <a:ea typeface="微软雅黑" panose="020B0503020204020204" pitchFamily="34" charset="-122"/>
                        </a:rPr>
                        <a:t>./</a:t>
                      </a:r>
                      <a:r>
                        <a:rPr lang="en-US" sz="1600" dirty="0" err="1">
                          <a:effectLst/>
                          <a:latin typeface="微软雅黑" panose="020B0503020204020204" pitchFamily="34" charset="-122"/>
                          <a:ea typeface="微软雅黑" panose="020B0503020204020204" pitchFamily="34" charset="-122"/>
                        </a:rPr>
                        <a:t>elfParser</a:t>
                      </a:r>
                      <a:r>
                        <a:rPr lang="en-US" sz="1600" dirty="0">
                          <a:effectLst/>
                          <a:latin typeface="微软雅黑" panose="020B0503020204020204" pitchFamily="34" charset="-122"/>
                          <a:ea typeface="微软雅黑" panose="020B0503020204020204" pitchFamily="34" charset="-122"/>
                        </a:rPr>
                        <a:t> -x ./</a:t>
                      </a:r>
                      <a:r>
                        <a:rPr lang="en-US" sz="1600" dirty="0" err="1">
                          <a:effectLst/>
                          <a:latin typeface="微软雅黑" panose="020B0503020204020204" pitchFamily="34" charset="-122"/>
                          <a:ea typeface="微软雅黑" panose="020B0503020204020204" pitchFamily="34" charset="-122"/>
                        </a:rPr>
                        <a:t>test.o</a:t>
                      </a:r>
                      <a:endParaRPr lang="en-US" sz="1600" dirty="0">
                        <a:effectLst/>
                        <a:latin typeface="微软雅黑" panose="020B0503020204020204" pitchFamily="34" charset="-122"/>
                        <a:ea typeface="微软雅黑" panose="020B0503020204020204" pitchFamily="34" charset="-122"/>
                      </a:endParaRPr>
                    </a:p>
                  </a:txBody>
                  <a:tcPr marL="68580" marR="68580"/>
                </a:tc>
              </a:tr>
              <a:tr h="404072">
                <a:tc>
                  <a:txBody>
                    <a:bodyPr/>
                    <a:lstStyle/>
                    <a:p>
                      <a:pPr marL="0" marR="0" algn="just">
                        <a:spcBef>
                          <a:spcPts val="0"/>
                        </a:spcBef>
                        <a:spcAft>
                          <a:spcPts val="0"/>
                        </a:spcAft>
                      </a:pPr>
                      <a:r>
                        <a:rPr lang="zh-CN" altLang="en-US" sz="1600">
                          <a:effectLst/>
                          <a:latin typeface="微软雅黑" panose="020B0503020204020204" pitchFamily="34" charset="-122"/>
                          <a:ea typeface="微软雅黑" panose="020B0503020204020204" pitchFamily="34" charset="-122"/>
                        </a:rPr>
                        <a:t>操作步骤</a:t>
                      </a:r>
                      <a:endParaRPr lang="zh-CN" altLang="en-US" sz="1600">
                        <a:effectLst/>
                        <a:latin typeface="微软雅黑" panose="020B0503020204020204" pitchFamily="34" charset="-122"/>
                        <a:ea typeface="微软雅黑" panose="020B0503020204020204" pitchFamily="34" charset="-122"/>
                      </a:endParaRPr>
                    </a:p>
                  </a:txBody>
                  <a:tcPr marL="68580" marR="68580"/>
                </a:tc>
                <a:tc>
                  <a:txBody>
                    <a:bodyPr/>
                    <a:lstStyle/>
                    <a:p>
                      <a:pPr marL="0" marR="0" algn="just">
                        <a:spcBef>
                          <a:spcPts val="0"/>
                        </a:spcBef>
                        <a:spcAft>
                          <a:spcPts val="0"/>
                        </a:spcAft>
                      </a:pPr>
                      <a:r>
                        <a:rPr lang="en-US" altLang="zh-CN" sz="1600">
                          <a:effectLst/>
                          <a:latin typeface="微软雅黑" panose="020B0503020204020204" pitchFamily="34" charset="-122"/>
                          <a:ea typeface="微软雅黑" panose="020B0503020204020204" pitchFamily="34" charset="-122"/>
                        </a:rPr>
                        <a:t>1</a:t>
                      </a:r>
                      <a:r>
                        <a:rPr lang="zh-CN" altLang="en-US" sz="1600">
                          <a:effectLst/>
                          <a:latin typeface="微软雅黑" panose="020B0503020204020204" pitchFamily="34" charset="-122"/>
                          <a:ea typeface="微软雅黑" panose="020B0503020204020204" pitchFamily="34" charset="-122"/>
                        </a:rPr>
                        <a:t>在</a:t>
                      </a:r>
                      <a:r>
                        <a:rPr lang="en-US" altLang="zh-CN" sz="1600">
                          <a:effectLst/>
                          <a:latin typeface="微软雅黑" panose="020B0503020204020204" pitchFamily="34" charset="-122"/>
                          <a:ea typeface="微软雅黑" panose="020B0503020204020204" pitchFamily="34" charset="-122"/>
                        </a:rPr>
                        <a:t>shell</a:t>
                      </a:r>
                      <a:r>
                        <a:rPr lang="zh-CN" altLang="en-US" sz="1600">
                          <a:effectLst/>
                          <a:latin typeface="微软雅黑" panose="020B0503020204020204" pitchFamily="34" charset="-122"/>
                          <a:ea typeface="微软雅黑" panose="020B0503020204020204" pitchFamily="34" charset="-122"/>
                        </a:rPr>
                        <a:t>中执行输入命令，包含当前目录、对应参数和目标文件，回车</a:t>
                      </a:r>
                      <a:endParaRPr lang="zh-CN" altLang="en-US" sz="1600">
                        <a:effectLst/>
                        <a:latin typeface="微软雅黑" panose="020B0503020204020204" pitchFamily="34" charset="-122"/>
                        <a:ea typeface="微软雅黑" panose="020B0503020204020204" pitchFamily="34" charset="-122"/>
                      </a:endParaRPr>
                    </a:p>
                  </a:txBody>
                  <a:tcPr marL="68580" marR="68580"/>
                </a:tc>
              </a:tr>
              <a:tr h="404072">
                <a:tc>
                  <a:txBody>
                    <a:bodyPr/>
                    <a:lstStyle/>
                    <a:p>
                      <a:pPr marL="0" marR="0" algn="just">
                        <a:spcBef>
                          <a:spcPts val="0"/>
                        </a:spcBef>
                        <a:spcAft>
                          <a:spcPts val="0"/>
                        </a:spcAft>
                      </a:pPr>
                      <a:r>
                        <a:rPr lang="zh-CN" altLang="en-US" sz="1600">
                          <a:effectLst/>
                          <a:latin typeface="微软雅黑" panose="020B0503020204020204" pitchFamily="34" charset="-122"/>
                          <a:ea typeface="微软雅黑" panose="020B0503020204020204" pitchFamily="34" charset="-122"/>
                        </a:rPr>
                        <a:t>预期输出</a:t>
                      </a:r>
                      <a:endParaRPr lang="zh-CN" altLang="en-US" sz="1600">
                        <a:effectLst/>
                        <a:latin typeface="微软雅黑" panose="020B0503020204020204" pitchFamily="34" charset="-122"/>
                        <a:ea typeface="微软雅黑" panose="020B0503020204020204" pitchFamily="34" charset="-122"/>
                      </a:endParaRPr>
                    </a:p>
                  </a:txBody>
                  <a:tcPr marL="68580" marR="68580"/>
                </a:tc>
                <a:tc>
                  <a:txBody>
                    <a:bodyPr/>
                    <a:lstStyle/>
                    <a:p>
                      <a:pPr marL="0" marR="0" algn="just">
                        <a:spcBef>
                          <a:spcPts val="0"/>
                        </a:spcBef>
                        <a:spcAft>
                          <a:spcPts val="0"/>
                        </a:spcAft>
                      </a:pPr>
                      <a:r>
                        <a:rPr lang="en-US" altLang="zh-CN" sz="1600" dirty="0">
                          <a:effectLst/>
                          <a:latin typeface="微软雅黑" panose="020B0503020204020204" pitchFamily="34" charset="-122"/>
                          <a:ea typeface="微软雅黑" panose="020B0503020204020204" pitchFamily="34" charset="-122"/>
                        </a:rPr>
                        <a:t>1</a:t>
                      </a:r>
                      <a:r>
                        <a:rPr lang="zh-CN" altLang="en-US" sz="1600" dirty="0">
                          <a:effectLst/>
                          <a:latin typeface="微软雅黑" panose="020B0503020204020204" pitchFamily="34" charset="-122"/>
                          <a:ea typeface="微软雅黑" panose="020B0503020204020204" pitchFamily="34" charset="-122"/>
                        </a:rPr>
                        <a:t>以十六进制的方式输出指定段的内容</a:t>
                      </a:r>
                      <a:endParaRPr lang="zh-CN" altLang="en-US" sz="1600" dirty="0">
                        <a:effectLst/>
                        <a:latin typeface="微软雅黑" panose="020B0503020204020204" pitchFamily="34" charset="-122"/>
                        <a:ea typeface="微软雅黑" panose="020B0503020204020204" pitchFamily="34" charset="-122"/>
                      </a:endParaRPr>
                    </a:p>
                  </a:txBody>
                  <a:tcPr marL="68580" marR="68580"/>
                </a:tc>
              </a:tr>
            </a:tbl>
          </a:graphicData>
        </a:graphic>
      </p:graphicFrame>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248611" y="3429000"/>
            <a:ext cx="5580473" cy="1098284"/>
          </a:xfrm>
          <a:prstGeom prst="rect">
            <a:avLst/>
          </a:prstGeom>
        </p:spPr>
      </p:pic>
      <p:sp>
        <p:nvSpPr>
          <p:cNvPr id="3" name="文本框 2"/>
          <p:cNvSpPr txBox="1"/>
          <p:nvPr/>
        </p:nvSpPr>
        <p:spPr>
          <a:xfrm>
            <a:off x="747395" y="241935"/>
            <a:ext cx="4046855" cy="521970"/>
          </a:xfrm>
          <a:prstGeom prst="rect">
            <a:avLst/>
          </a:prstGeom>
          <a:noFill/>
        </p:spPr>
        <p:txBody>
          <a:bodyPr wrap="square" rtlCol="0">
            <a:spAutoFit/>
          </a:bodyPr>
          <a:lstStyle/>
          <a:p>
            <a:r>
              <a:rPr lang="zh-CN" altLang="en-US" sz="2800" b="1" spc="100" dirty="0">
                <a:solidFill>
                  <a:schemeClr val="accent1"/>
                </a:solidFill>
                <a:latin typeface="微软雅黑" panose="020B0503020204020204" pitchFamily="34" charset="-122"/>
                <a:ea typeface="微软雅黑" panose="020B0503020204020204" pitchFamily="34" charset="-122"/>
              </a:rPr>
              <a:t>第五部分 系统测试</a:t>
            </a:r>
            <a:endParaRPr lang="zh-CN" altLang="en-US" sz="2800" b="1" spc="100" dirty="0">
              <a:solidFill>
                <a:schemeClr val="accent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椭圆 23"/>
          <p:cNvSpPr/>
          <p:nvPr/>
        </p:nvSpPr>
        <p:spPr>
          <a:xfrm>
            <a:off x="317506" y="1081184"/>
            <a:ext cx="1471719" cy="1471719"/>
          </a:xfrm>
          <a:prstGeom prst="ellipse">
            <a:avLst/>
          </a:prstGeom>
          <a:solidFill>
            <a:schemeClr val="accent1"/>
          </a:solidFill>
          <a:ln w="63500" cap="flat" cmpd="sng" algn="ctr">
            <a:solidFill>
              <a:sysClr val="window" lastClr="FFFF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测试用例</a:t>
            </a:r>
            <a:endParaRPr kumimoji="0" lang="zh-CN" altLang="en-US" sz="28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2" name="椭圆 21"/>
          <p:cNvSpPr/>
          <p:nvPr/>
        </p:nvSpPr>
        <p:spPr>
          <a:xfrm flipH="1">
            <a:off x="6248400" y="1081183"/>
            <a:ext cx="1471719" cy="1471719"/>
          </a:xfrm>
          <a:prstGeom prst="ellipse">
            <a:avLst/>
          </a:prstGeom>
          <a:solidFill>
            <a:schemeClr val="accent2"/>
          </a:solidFill>
          <a:ln w="635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运行结果</a:t>
            </a:r>
            <a:endParaRPr kumimoji="0" lang="zh-CN" altLang="en-US" sz="28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6" name="文本框 25"/>
          <p:cNvSpPr txBox="1"/>
          <p:nvPr/>
        </p:nvSpPr>
        <p:spPr>
          <a:xfrm flipH="1">
            <a:off x="2046054" y="1616988"/>
            <a:ext cx="1934468"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000" b="1" i="0" u="none" strike="noStrike" kern="1200" cap="none" spc="0" normalizeH="0" baseline="0" noProof="0" dirty="0">
                <a:ln>
                  <a:noFill/>
                </a:ln>
                <a:solidFill>
                  <a:srgbClr val="006D39"/>
                </a:solidFill>
                <a:effectLst/>
                <a:uLnTx/>
                <a:uFillTx/>
                <a:latin typeface="微软雅黑"/>
                <a:ea typeface="微软雅黑"/>
                <a:cs typeface="+mn-cs"/>
              </a:rPr>
              <a:t>-d</a:t>
            </a:r>
            <a:r>
              <a:rPr kumimoji="0" lang="zh-CN" altLang="en-US" sz="2000" b="1" i="0" u="none" strike="noStrike" kern="1200" cap="none" spc="0" normalizeH="0" baseline="0" noProof="0" dirty="0">
                <a:ln>
                  <a:noFill/>
                </a:ln>
                <a:solidFill>
                  <a:srgbClr val="006D39"/>
                </a:solidFill>
                <a:effectLst/>
                <a:uLnTx/>
                <a:uFillTx/>
                <a:latin typeface="微软雅黑"/>
                <a:ea typeface="微软雅黑"/>
                <a:cs typeface="+mn-cs"/>
              </a:rPr>
              <a:t>参数</a:t>
            </a:r>
            <a:endParaRPr kumimoji="0" lang="zh-CN" altLang="en-US" sz="2000" b="1" i="0" u="none" strike="noStrike" kern="1200" cap="none" spc="0" normalizeH="0" baseline="0" noProof="0" dirty="0">
              <a:ln>
                <a:noFill/>
              </a:ln>
              <a:solidFill>
                <a:srgbClr val="006D39"/>
              </a:solidFill>
              <a:effectLst/>
              <a:uLnTx/>
              <a:uFillTx/>
              <a:latin typeface="微软雅黑"/>
              <a:ea typeface="微软雅黑"/>
              <a:cs typeface="+mn-cs"/>
            </a:endParaRPr>
          </a:p>
        </p:txBody>
      </p:sp>
      <p:sp>
        <p:nvSpPr>
          <p:cNvPr id="2" name="灯片编号占位符 1"/>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48F10FC4-DD5C-4C24-B849-D8A0B2DC9874}" type="slidenum">
              <a:rPr kumimoji="0" lang="zh-CN" altLang="en-US" sz="1100" b="0" i="0" u="none" strike="noStrike" kern="1200" cap="none" spc="0" normalizeH="0" baseline="0" noProof="0" smtClean="0">
                <a:ln>
                  <a:noFill/>
                </a:ln>
                <a:solidFill>
                  <a:prstClr val="white"/>
                </a:solidFill>
                <a:effectLst/>
                <a:uLnTx/>
                <a:uFillTx/>
                <a:latin typeface="微软雅黑" panose="020B0503020204020204" pitchFamily="34" charset="-122"/>
                <a:ea typeface="微软雅黑" panose="020B0503020204020204" pitchFamily="34" charset="-122"/>
                <a:cs typeface="+mn-cs"/>
              </a:rPr>
            </a:fld>
            <a:endParaRPr kumimoji="0" lang="zh-CN" altLang="en-US" sz="11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aphicFrame>
        <p:nvGraphicFramePr>
          <p:cNvPr id="5" name="表格 4"/>
          <p:cNvGraphicFramePr>
            <a:graphicFrameLocks noGrp="1"/>
          </p:cNvGraphicFramePr>
          <p:nvPr/>
        </p:nvGraphicFramePr>
        <p:xfrm>
          <a:off x="111760" y="2690706"/>
          <a:ext cx="5803056" cy="3407624"/>
        </p:xfrm>
        <a:graphic>
          <a:graphicData uri="http://schemas.openxmlformats.org/drawingml/2006/table">
            <a:tbl>
              <a:tblPr firstRow="1" bandRow="1">
                <a:tableStyleId>{5C22544A-7EE6-4342-B048-85BDC9FD1C3A}</a:tableStyleId>
              </a:tblPr>
              <a:tblGrid>
                <a:gridCol w="1534160"/>
                <a:gridCol w="4268896"/>
              </a:tblGrid>
              <a:tr h="404072">
                <a:tc>
                  <a:txBody>
                    <a:bodyPr/>
                    <a:lstStyle/>
                    <a:p>
                      <a:pPr marL="0" marR="0" algn="just">
                        <a:spcBef>
                          <a:spcPts val="0"/>
                        </a:spcBef>
                        <a:spcAft>
                          <a:spcPts val="0"/>
                        </a:spcAft>
                      </a:pPr>
                      <a:r>
                        <a:rPr lang="zh-CN" altLang="en-US" sz="1600">
                          <a:effectLst/>
                          <a:latin typeface="微软雅黑" panose="020B0503020204020204" pitchFamily="34" charset="-122"/>
                          <a:ea typeface="微软雅黑" panose="020B0503020204020204" pitchFamily="34" charset="-122"/>
                        </a:rPr>
                        <a:t>测试用例编号</a:t>
                      </a:r>
                      <a:endParaRPr lang="zh-CN" altLang="en-US" sz="1600">
                        <a:effectLst/>
                        <a:latin typeface="微软雅黑" panose="020B0503020204020204" pitchFamily="34" charset="-122"/>
                        <a:ea typeface="微软雅黑" panose="020B0503020204020204" pitchFamily="34" charset="-122"/>
                      </a:endParaRPr>
                    </a:p>
                  </a:txBody>
                  <a:tcPr marL="68580" marR="68580"/>
                </a:tc>
                <a:tc>
                  <a:txBody>
                    <a:bodyPr/>
                    <a:lstStyle/>
                    <a:p>
                      <a:pPr marL="0" marR="0" algn="just">
                        <a:spcBef>
                          <a:spcPts val="0"/>
                        </a:spcBef>
                        <a:spcAft>
                          <a:spcPts val="0"/>
                        </a:spcAft>
                      </a:pPr>
                      <a:r>
                        <a:rPr lang="en-US" sz="1600">
                          <a:effectLst/>
                          <a:latin typeface="微软雅黑" panose="020B0503020204020204" pitchFamily="34" charset="-122"/>
                          <a:ea typeface="微软雅黑" panose="020B0503020204020204" pitchFamily="34" charset="-122"/>
                        </a:rPr>
                        <a:t>ELF_TEST_008</a:t>
                      </a:r>
                      <a:endParaRPr lang="en-US" sz="1600">
                        <a:effectLst/>
                        <a:latin typeface="微软雅黑" panose="020B0503020204020204" pitchFamily="34" charset="-122"/>
                        <a:ea typeface="微软雅黑" panose="020B0503020204020204" pitchFamily="34" charset="-122"/>
                      </a:endParaRPr>
                    </a:p>
                  </a:txBody>
                  <a:tcPr marL="68580" marR="68580"/>
                </a:tc>
              </a:tr>
              <a:tr h="404072">
                <a:tc>
                  <a:txBody>
                    <a:bodyPr/>
                    <a:lstStyle/>
                    <a:p>
                      <a:pPr marL="0" marR="0" algn="just">
                        <a:spcBef>
                          <a:spcPts val="0"/>
                        </a:spcBef>
                        <a:spcAft>
                          <a:spcPts val="0"/>
                        </a:spcAft>
                      </a:pPr>
                      <a:r>
                        <a:rPr lang="zh-CN" altLang="en-US" sz="1600">
                          <a:effectLst/>
                          <a:latin typeface="微软雅黑" panose="020B0503020204020204" pitchFamily="34" charset="-122"/>
                          <a:ea typeface="微软雅黑" panose="020B0503020204020204" pitchFamily="34" charset="-122"/>
                        </a:rPr>
                        <a:t>测试项目</a:t>
                      </a:r>
                      <a:endParaRPr lang="zh-CN" altLang="en-US" sz="1600">
                        <a:effectLst/>
                        <a:latin typeface="微软雅黑" panose="020B0503020204020204" pitchFamily="34" charset="-122"/>
                        <a:ea typeface="微软雅黑" panose="020B0503020204020204" pitchFamily="34" charset="-122"/>
                      </a:endParaRPr>
                    </a:p>
                  </a:txBody>
                  <a:tcPr marL="68580" marR="68580"/>
                </a:tc>
                <a:tc>
                  <a:txBody>
                    <a:bodyPr/>
                    <a:lstStyle/>
                    <a:p>
                      <a:pPr marL="0" marR="0" algn="just">
                        <a:spcBef>
                          <a:spcPts val="0"/>
                        </a:spcBef>
                        <a:spcAft>
                          <a:spcPts val="0"/>
                        </a:spcAft>
                      </a:pPr>
                      <a:r>
                        <a:rPr lang="en-US" sz="1600">
                          <a:effectLst/>
                          <a:latin typeface="微软雅黑" panose="020B0503020204020204" pitchFamily="34" charset="-122"/>
                          <a:ea typeface="微软雅黑" panose="020B0503020204020204" pitchFamily="34" charset="-122"/>
                        </a:rPr>
                        <a:t>ELF</a:t>
                      </a:r>
                      <a:r>
                        <a:rPr lang="zh-CN" altLang="en-US" sz="1600">
                          <a:effectLst/>
                          <a:latin typeface="微软雅黑" panose="020B0503020204020204" pitchFamily="34" charset="-122"/>
                          <a:ea typeface="微软雅黑" panose="020B0503020204020204" pitchFamily="34" charset="-122"/>
                        </a:rPr>
                        <a:t>文件解析器</a:t>
                      </a:r>
                      <a:endParaRPr lang="zh-CN" altLang="en-US" sz="1600">
                        <a:effectLst/>
                        <a:latin typeface="微软雅黑" panose="020B0503020204020204" pitchFamily="34" charset="-122"/>
                        <a:ea typeface="微软雅黑" panose="020B0503020204020204" pitchFamily="34" charset="-122"/>
                      </a:endParaRPr>
                    </a:p>
                  </a:txBody>
                  <a:tcPr marL="68580" marR="68580"/>
                </a:tc>
              </a:tr>
              <a:tr h="404072">
                <a:tc>
                  <a:txBody>
                    <a:bodyPr/>
                    <a:lstStyle/>
                    <a:p>
                      <a:pPr marL="0" marR="0" algn="just">
                        <a:spcBef>
                          <a:spcPts val="0"/>
                        </a:spcBef>
                        <a:spcAft>
                          <a:spcPts val="0"/>
                        </a:spcAft>
                      </a:pPr>
                      <a:r>
                        <a:rPr lang="zh-CN" altLang="en-US" sz="1600">
                          <a:effectLst/>
                          <a:latin typeface="微软雅黑" panose="020B0503020204020204" pitchFamily="34" charset="-122"/>
                          <a:ea typeface="微软雅黑" panose="020B0503020204020204" pitchFamily="34" charset="-122"/>
                        </a:rPr>
                        <a:t>测试标题</a:t>
                      </a:r>
                      <a:endParaRPr lang="zh-CN" altLang="en-US" sz="1600">
                        <a:effectLst/>
                        <a:latin typeface="微软雅黑" panose="020B0503020204020204" pitchFamily="34" charset="-122"/>
                        <a:ea typeface="微软雅黑" panose="020B0503020204020204" pitchFamily="34" charset="-122"/>
                      </a:endParaRPr>
                    </a:p>
                  </a:txBody>
                  <a:tcPr marL="68580" marR="68580"/>
                </a:tc>
                <a:tc>
                  <a:txBody>
                    <a:bodyPr/>
                    <a:lstStyle/>
                    <a:p>
                      <a:pPr marL="0" marR="0" algn="just">
                        <a:spcBef>
                          <a:spcPts val="0"/>
                        </a:spcBef>
                        <a:spcAft>
                          <a:spcPts val="0"/>
                        </a:spcAft>
                      </a:pPr>
                      <a:r>
                        <a:rPr lang="en-US" sz="1600" dirty="0">
                          <a:effectLst/>
                          <a:latin typeface="微软雅黑" panose="020B0503020204020204" pitchFamily="34" charset="-122"/>
                          <a:ea typeface="微软雅黑" panose="020B0503020204020204" pitchFamily="34" charset="-122"/>
                        </a:rPr>
                        <a:t>-</a:t>
                      </a:r>
                      <a:r>
                        <a:rPr lang="en-US" altLang="zh-CN" sz="1600" dirty="0">
                          <a:effectLst/>
                          <a:latin typeface="微软雅黑" panose="020B0503020204020204" pitchFamily="34" charset="-122"/>
                          <a:ea typeface="微软雅黑" panose="020B0503020204020204" pitchFamily="34" charset="-122"/>
                        </a:rPr>
                        <a:t>d</a:t>
                      </a:r>
                      <a:r>
                        <a:rPr lang="zh-CN" altLang="en-US" sz="1600" dirty="0">
                          <a:effectLst/>
                          <a:latin typeface="微软雅黑" panose="020B0503020204020204" pitchFamily="34" charset="-122"/>
                          <a:ea typeface="微软雅黑" panose="020B0503020204020204" pitchFamily="34" charset="-122"/>
                        </a:rPr>
                        <a:t>参数测试</a:t>
                      </a:r>
                      <a:endParaRPr lang="zh-CN" altLang="en-US" sz="1600" dirty="0">
                        <a:effectLst/>
                        <a:latin typeface="微软雅黑" panose="020B0503020204020204" pitchFamily="34" charset="-122"/>
                        <a:ea typeface="微软雅黑" panose="020B0503020204020204" pitchFamily="34" charset="-122"/>
                      </a:endParaRPr>
                    </a:p>
                  </a:txBody>
                  <a:tcPr marL="68580" marR="68580"/>
                </a:tc>
              </a:tr>
              <a:tr h="404072">
                <a:tc>
                  <a:txBody>
                    <a:bodyPr/>
                    <a:lstStyle/>
                    <a:p>
                      <a:pPr marL="0" marR="0" algn="just">
                        <a:spcBef>
                          <a:spcPts val="0"/>
                        </a:spcBef>
                        <a:spcAft>
                          <a:spcPts val="0"/>
                        </a:spcAft>
                      </a:pPr>
                      <a:r>
                        <a:rPr lang="zh-CN" altLang="en-US" sz="1600">
                          <a:effectLst/>
                          <a:latin typeface="微软雅黑" panose="020B0503020204020204" pitchFamily="34" charset="-122"/>
                          <a:ea typeface="微软雅黑" panose="020B0503020204020204" pitchFamily="34" charset="-122"/>
                        </a:rPr>
                        <a:t>重要级别</a:t>
                      </a:r>
                      <a:endParaRPr lang="zh-CN" altLang="en-US" sz="1600">
                        <a:effectLst/>
                        <a:latin typeface="微软雅黑" panose="020B0503020204020204" pitchFamily="34" charset="-122"/>
                        <a:ea typeface="微软雅黑" panose="020B0503020204020204" pitchFamily="34" charset="-122"/>
                      </a:endParaRPr>
                    </a:p>
                  </a:txBody>
                  <a:tcPr marL="68580" marR="68580"/>
                </a:tc>
                <a:tc>
                  <a:txBody>
                    <a:bodyPr/>
                    <a:lstStyle/>
                    <a:p>
                      <a:pPr marL="0" marR="0" algn="just">
                        <a:spcBef>
                          <a:spcPts val="0"/>
                        </a:spcBef>
                        <a:spcAft>
                          <a:spcPts val="0"/>
                        </a:spcAft>
                      </a:pPr>
                      <a:r>
                        <a:rPr lang="zh-CN" altLang="en-US" sz="1600">
                          <a:effectLst/>
                          <a:latin typeface="微软雅黑" panose="020B0503020204020204" pitchFamily="34" charset="-122"/>
                          <a:ea typeface="微软雅黑" panose="020B0503020204020204" pitchFamily="34" charset="-122"/>
                        </a:rPr>
                        <a:t>中</a:t>
                      </a:r>
                      <a:endParaRPr lang="zh-CN" altLang="en-US" sz="1600">
                        <a:effectLst/>
                        <a:latin typeface="微软雅黑" panose="020B0503020204020204" pitchFamily="34" charset="-122"/>
                        <a:ea typeface="微软雅黑" panose="020B0503020204020204" pitchFamily="34" charset="-122"/>
                      </a:endParaRPr>
                    </a:p>
                  </a:txBody>
                  <a:tcPr marL="68580" marR="68580"/>
                </a:tc>
              </a:tr>
              <a:tr h="404072">
                <a:tc>
                  <a:txBody>
                    <a:bodyPr/>
                    <a:lstStyle/>
                    <a:p>
                      <a:pPr marL="0" marR="0" algn="just">
                        <a:spcBef>
                          <a:spcPts val="0"/>
                        </a:spcBef>
                        <a:spcAft>
                          <a:spcPts val="0"/>
                        </a:spcAft>
                      </a:pPr>
                      <a:r>
                        <a:rPr lang="zh-CN" altLang="en-US" sz="1600">
                          <a:effectLst/>
                          <a:latin typeface="微软雅黑" panose="020B0503020204020204" pitchFamily="34" charset="-122"/>
                          <a:ea typeface="微软雅黑" panose="020B0503020204020204" pitchFamily="34" charset="-122"/>
                        </a:rPr>
                        <a:t>预置条件</a:t>
                      </a:r>
                      <a:endParaRPr lang="zh-CN" altLang="en-US" sz="1600">
                        <a:effectLst/>
                        <a:latin typeface="微软雅黑" panose="020B0503020204020204" pitchFamily="34" charset="-122"/>
                        <a:ea typeface="微软雅黑" panose="020B0503020204020204" pitchFamily="34" charset="-122"/>
                      </a:endParaRPr>
                    </a:p>
                  </a:txBody>
                  <a:tcPr marL="68580" marR="68580"/>
                </a:tc>
                <a:tc>
                  <a:txBody>
                    <a:bodyPr/>
                    <a:lstStyle/>
                    <a:p>
                      <a:pPr marL="0" marR="0" algn="just">
                        <a:spcBef>
                          <a:spcPts val="0"/>
                        </a:spcBef>
                        <a:spcAft>
                          <a:spcPts val="0"/>
                        </a:spcAft>
                      </a:pPr>
                      <a:r>
                        <a:rPr lang="zh-CN" altLang="en-US" sz="1600">
                          <a:effectLst/>
                          <a:latin typeface="微软雅黑" panose="020B0503020204020204" pitchFamily="34" charset="-122"/>
                          <a:ea typeface="微软雅黑" panose="020B0503020204020204" pitchFamily="34" charset="-122"/>
                        </a:rPr>
                        <a:t>无</a:t>
                      </a:r>
                      <a:endParaRPr lang="zh-CN" altLang="en-US" sz="1600">
                        <a:effectLst/>
                        <a:latin typeface="微软雅黑" panose="020B0503020204020204" pitchFamily="34" charset="-122"/>
                        <a:ea typeface="微软雅黑" panose="020B0503020204020204" pitchFamily="34" charset="-122"/>
                      </a:endParaRPr>
                    </a:p>
                  </a:txBody>
                  <a:tcPr marL="68580" marR="68580"/>
                </a:tc>
              </a:tr>
              <a:tr h="404072">
                <a:tc>
                  <a:txBody>
                    <a:bodyPr/>
                    <a:lstStyle/>
                    <a:p>
                      <a:pPr marL="0" marR="0" algn="just">
                        <a:spcBef>
                          <a:spcPts val="0"/>
                        </a:spcBef>
                        <a:spcAft>
                          <a:spcPts val="0"/>
                        </a:spcAft>
                      </a:pPr>
                      <a:r>
                        <a:rPr lang="zh-CN" altLang="en-US" sz="1600">
                          <a:effectLst/>
                          <a:latin typeface="微软雅黑" panose="020B0503020204020204" pitchFamily="34" charset="-122"/>
                          <a:ea typeface="微软雅黑" panose="020B0503020204020204" pitchFamily="34" charset="-122"/>
                        </a:rPr>
                        <a:t>输入</a:t>
                      </a:r>
                      <a:endParaRPr lang="zh-CN" altLang="en-US" sz="1600">
                        <a:effectLst/>
                        <a:latin typeface="微软雅黑" panose="020B0503020204020204" pitchFamily="34" charset="-122"/>
                        <a:ea typeface="微软雅黑" panose="020B0503020204020204" pitchFamily="34" charset="-122"/>
                      </a:endParaRPr>
                    </a:p>
                  </a:txBody>
                  <a:tcPr marL="68580" marR="68580"/>
                </a:tc>
                <a:tc>
                  <a:txBody>
                    <a:bodyPr/>
                    <a:lstStyle/>
                    <a:p>
                      <a:pPr marL="0" marR="0" algn="just">
                        <a:spcBef>
                          <a:spcPts val="0"/>
                        </a:spcBef>
                        <a:spcAft>
                          <a:spcPts val="0"/>
                        </a:spcAft>
                      </a:pPr>
                      <a:r>
                        <a:rPr lang="zh-CN" altLang="en-US" sz="1600">
                          <a:effectLst/>
                          <a:latin typeface="微软雅黑" panose="020B0503020204020204" pitchFamily="34" charset="-122"/>
                          <a:ea typeface="微软雅黑" panose="020B0503020204020204" pitchFamily="34" charset="-122"/>
                        </a:rPr>
                        <a:t>命令：</a:t>
                      </a:r>
                      <a:r>
                        <a:rPr lang="en-US" altLang="zh-CN" sz="1600">
                          <a:effectLst/>
                          <a:latin typeface="微软雅黑" panose="020B0503020204020204" pitchFamily="34" charset="-122"/>
                          <a:ea typeface="微软雅黑" panose="020B0503020204020204" pitchFamily="34" charset="-122"/>
                        </a:rPr>
                        <a:t>./</a:t>
                      </a:r>
                      <a:r>
                        <a:rPr lang="en-US" sz="1600">
                          <a:effectLst/>
                          <a:latin typeface="微软雅黑" panose="020B0503020204020204" pitchFamily="34" charset="-122"/>
                          <a:ea typeface="微软雅黑" panose="020B0503020204020204" pitchFamily="34" charset="-122"/>
                        </a:rPr>
                        <a:t>elfParser -d ./test.o</a:t>
                      </a:r>
                      <a:endParaRPr lang="en-US" sz="1600">
                        <a:effectLst/>
                        <a:latin typeface="微软雅黑" panose="020B0503020204020204" pitchFamily="34" charset="-122"/>
                        <a:ea typeface="微软雅黑" panose="020B0503020204020204" pitchFamily="34" charset="-122"/>
                      </a:endParaRPr>
                    </a:p>
                  </a:txBody>
                  <a:tcPr marL="68580" marR="68580"/>
                </a:tc>
              </a:tr>
              <a:tr h="404072">
                <a:tc>
                  <a:txBody>
                    <a:bodyPr/>
                    <a:lstStyle/>
                    <a:p>
                      <a:pPr marL="0" marR="0" algn="just">
                        <a:spcBef>
                          <a:spcPts val="0"/>
                        </a:spcBef>
                        <a:spcAft>
                          <a:spcPts val="0"/>
                        </a:spcAft>
                      </a:pPr>
                      <a:r>
                        <a:rPr lang="zh-CN" altLang="en-US" sz="1600">
                          <a:effectLst/>
                          <a:latin typeface="微软雅黑" panose="020B0503020204020204" pitchFamily="34" charset="-122"/>
                          <a:ea typeface="微软雅黑" panose="020B0503020204020204" pitchFamily="34" charset="-122"/>
                        </a:rPr>
                        <a:t>操作步骤</a:t>
                      </a:r>
                      <a:endParaRPr lang="zh-CN" altLang="en-US" sz="1600">
                        <a:effectLst/>
                        <a:latin typeface="微软雅黑" panose="020B0503020204020204" pitchFamily="34" charset="-122"/>
                        <a:ea typeface="微软雅黑" panose="020B0503020204020204" pitchFamily="34" charset="-122"/>
                      </a:endParaRPr>
                    </a:p>
                  </a:txBody>
                  <a:tcPr marL="68580" marR="68580"/>
                </a:tc>
                <a:tc>
                  <a:txBody>
                    <a:bodyPr/>
                    <a:lstStyle/>
                    <a:p>
                      <a:pPr marL="0" marR="0" algn="just">
                        <a:spcBef>
                          <a:spcPts val="0"/>
                        </a:spcBef>
                        <a:spcAft>
                          <a:spcPts val="0"/>
                        </a:spcAft>
                      </a:pPr>
                      <a:r>
                        <a:rPr lang="en-US" altLang="zh-CN" sz="1600">
                          <a:effectLst/>
                          <a:latin typeface="微软雅黑" panose="020B0503020204020204" pitchFamily="34" charset="-122"/>
                          <a:ea typeface="微软雅黑" panose="020B0503020204020204" pitchFamily="34" charset="-122"/>
                        </a:rPr>
                        <a:t>1</a:t>
                      </a:r>
                      <a:r>
                        <a:rPr lang="zh-CN" altLang="en-US" sz="1600">
                          <a:effectLst/>
                          <a:latin typeface="微软雅黑" panose="020B0503020204020204" pitchFamily="34" charset="-122"/>
                          <a:ea typeface="微软雅黑" panose="020B0503020204020204" pitchFamily="34" charset="-122"/>
                        </a:rPr>
                        <a:t>在</a:t>
                      </a:r>
                      <a:r>
                        <a:rPr lang="en-US" altLang="zh-CN" sz="1600">
                          <a:effectLst/>
                          <a:latin typeface="微软雅黑" panose="020B0503020204020204" pitchFamily="34" charset="-122"/>
                          <a:ea typeface="微软雅黑" panose="020B0503020204020204" pitchFamily="34" charset="-122"/>
                        </a:rPr>
                        <a:t>shell</a:t>
                      </a:r>
                      <a:r>
                        <a:rPr lang="zh-CN" altLang="en-US" sz="1600">
                          <a:effectLst/>
                          <a:latin typeface="微软雅黑" panose="020B0503020204020204" pitchFamily="34" charset="-122"/>
                          <a:ea typeface="微软雅黑" panose="020B0503020204020204" pitchFamily="34" charset="-122"/>
                        </a:rPr>
                        <a:t>中执行输入命令，包含当前目录、对应参数和目标文件，回车</a:t>
                      </a:r>
                      <a:endParaRPr lang="zh-CN" altLang="en-US" sz="1600">
                        <a:effectLst/>
                        <a:latin typeface="微软雅黑" panose="020B0503020204020204" pitchFamily="34" charset="-122"/>
                        <a:ea typeface="微软雅黑" panose="020B0503020204020204" pitchFamily="34" charset="-122"/>
                      </a:endParaRPr>
                    </a:p>
                  </a:txBody>
                  <a:tcPr marL="68580" marR="68580"/>
                </a:tc>
              </a:tr>
              <a:tr h="404072">
                <a:tc>
                  <a:txBody>
                    <a:bodyPr/>
                    <a:lstStyle/>
                    <a:p>
                      <a:pPr marL="0" marR="0" algn="just">
                        <a:spcBef>
                          <a:spcPts val="0"/>
                        </a:spcBef>
                        <a:spcAft>
                          <a:spcPts val="0"/>
                        </a:spcAft>
                      </a:pPr>
                      <a:r>
                        <a:rPr lang="zh-CN" altLang="en-US" sz="1600">
                          <a:effectLst/>
                          <a:latin typeface="微软雅黑" panose="020B0503020204020204" pitchFamily="34" charset="-122"/>
                          <a:ea typeface="微软雅黑" panose="020B0503020204020204" pitchFamily="34" charset="-122"/>
                        </a:rPr>
                        <a:t>预期输出</a:t>
                      </a:r>
                      <a:endParaRPr lang="zh-CN" altLang="en-US" sz="1600">
                        <a:effectLst/>
                        <a:latin typeface="微软雅黑" panose="020B0503020204020204" pitchFamily="34" charset="-122"/>
                        <a:ea typeface="微软雅黑" panose="020B0503020204020204" pitchFamily="34" charset="-122"/>
                      </a:endParaRPr>
                    </a:p>
                  </a:txBody>
                  <a:tcPr marL="68580" marR="68580"/>
                </a:tc>
                <a:tc>
                  <a:txBody>
                    <a:bodyPr/>
                    <a:lstStyle/>
                    <a:p>
                      <a:pPr marL="0" marR="0" algn="just">
                        <a:spcBef>
                          <a:spcPts val="0"/>
                        </a:spcBef>
                        <a:spcAft>
                          <a:spcPts val="0"/>
                        </a:spcAft>
                      </a:pPr>
                      <a:r>
                        <a:rPr lang="en-US" altLang="zh-CN" sz="1600" dirty="0">
                          <a:effectLst/>
                          <a:latin typeface="微软雅黑" panose="020B0503020204020204" pitchFamily="34" charset="-122"/>
                          <a:ea typeface="微软雅黑" panose="020B0503020204020204" pitchFamily="34" charset="-122"/>
                        </a:rPr>
                        <a:t>1</a:t>
                      </a:r>
                      <a:r>
                        <a:rPr lang="zh-CN" altLang="en-US" sz="1600" dirty="0">
                          <a:effectLst/>
                          <a:latin typeface="微软雅黑" panose="020B0503020204020204" pitchFamily="34" charset="-122"/>
                          <a:ea typeface="微软雅黑" panose="020B0503020204020204" pitchFamily="34" charset="-122"/>
                        </a:rPr>
                        <a:t>输出动态段的信息</a:t>
                      </a:r>
                      <a:endParaRPr lang="zh-CN" altLang="en-US" sz="1600" dirty="0">
                        <a:effectLst/>
                        <a:latin typeface="微软雅黑" panose="020B0503020204020204" pitchFamily="34" charset="-122"/>
                        <a:ea typeface="微软雅黑" panose="020B0503020204020204" pitchFamily="34" charset="-122"/>
                      </a:endParaRPr>
                    </a:p>
                  </a:txBody>
                  <a:tcPr marL="68580" marR="68580"/>
                </a:tc>
              </a:tr>
            </a:tbl>
          </a:graphicData>
        </a:graphic>
      </p:graphicFrame>
      <p:pic>
        <p:nvPicPr>
          <p:cNvPr id="4" name="图片 3"/>
          <p:cNvPicPr>
            <a:picLocks noChangeAspect="1"/>
          </p:cNvPicPr>
          <p:nvPr/>
        </p:nvPicPr>
        <p:blipFill rotWithShape="1">
          <a:blip r:embed="rId1">
            <a:extLst>
              <a:ext uri="{28A0092B-C50C-407E-A947-70E740481C1C}">
                <a14:useLocalDpi xmlns:a14="http://schemas.microsoft.com/office/drawing/2010/main" val="0"/>
              </a:ext>
            </a:extLst>
          </a:blip>
          <a:srcRect r="38667" b="1140"/>
          <a:stretch>
            <a:fillRect/>
          </a:stretch>
        </p:blipFill>
        <p:spPr>
          <a:xfrm>
            <a:off x="8143955" y="1783417"/>
            <a:ext cx="3399706" cy="4444769"/>
          </a:xfrm>
          <a:prstGeom prst="rect">
            <a:avLst/>
          </a:prstGeom>
        </p:spPr>
      </p:pic>
      <p:sp>
        <p:nvSpPr>
          <p:cNvPr id="3" name="文本框 2"/>
          <p:cNvSpPr txBox="1"/>
          <p:nvPr/>
        </p:nvSpPr>
        <p:spPr>
          <a:xfrm>
            <a:off x="747395" y="241935"/>
            <a:ext cx="4046855" cy="521970"/>
          </a:xfrm>
          <a:prstGeom prst="rect">
            <a:avLst/>
          </a:prstGeom>
          <a:noFill/>
        </p:spPr>
        <p:txBody>
          <a:bodyPr wrap="square" rtlCol="0">
            <a:spAutoFit/>
          </a:bodyPr>
          <a:lstStyle/>
          <a:p>
            <a:r>
              <a:rPr lang="zh-CN" altLang="en-US" sz="2800" b="1" spc="100" dirty="0">
                <a:solidFill>
                  <a:schemeClr val="accent1"/>
                </a:solidFill>
                <a:latin typeface="微软雅黑" panose="020B0503020204020204" pitchFamily="34" charset="-122"/>
                <a:ea typeface="微软雅黑" panose="020B0503020204020204" pitchFamily="34" charset="-122"/>
              </a:rPr>
              <a:t>第五部分 系统测试</a:t>
            </a:r>
            <a:endParaRPr lang="zh-CN" altLang="en-US" sz="2800" b="1" spc="100" dirty="0">
              <a:solidFill>
                <a:schemeClr val="accent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椭圆 23"/>
          <p:cNvSpPr/>
          <p:nvPr/>
        </p:nvSpPr>
        <p:spPr>
          <a:xfrm>
            <a:off x="317506" y="1081184"/>
            <a:ext cx="1471719" cy="1471719"/>
          </a:xfrm>
          <a:prstGeom prst="ellipse">
            <a:avLst/>
          </a:prstGeom>
          <a:solidFill>
            <a:schemeClr val="accent1"/>
          </a:solidFill>
          <a:ln w="63500" cap="flat" cmpd="sng" algn="ctr">
            <a:solidFill>
              <a:sysClr val="window" lastClr="FFFF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测试用例</a:t>
            </a:r>
            <a:endParaRPr kumimoji="0" lang="zh-CN" altLang="en-US" sz="28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2" name="椭圆 21"/>
          <p:cNvSpPr/>
          <p:nvPr/>
        </p:nvSpPr>
        <p:spPr>
          <a:xfrm flipH="1">
            <a:off x="6248400" y="1081183"/>
            <a:ext cx="1471719" cy="1471719"/>
          </a:xfrm>
          <a:prstGeom prst="ellipse">
            <a:avLst/>
          </a:prstGeom>
          <a:solidFill>
            <a:schemeClr val="accent2"/>
          </a:solidFill>
          <a:ln w="635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运行结果</a:t>
            </a:r>
            <a:endParaRPr kumimoji="0" lang="zh-CN" altLang="en-US" sz="28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6" name="文本框 25"/>
          <p:cNvSpPr txBox="1"/>
          <p:nvPr/>
        </p:nvSpPr>
        <p:spPr>
          <a:xfrm flipH="1">
            <a:off x="2046054" y="1616988"/>
            <a:ext cx="1934468"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000" b="1" i="0" u="none" strike="noStrike" kern="1200" cap="none" spc="0" normalizeH="0" baseline="0" noProof="0" dirty="0">
                <a:ln>
                  <a:noFill/>
                </a:ln>
                <a:solidFill>
                  <a:srgbClr val="006D39"/>
                </a:solidFill>
                <a:effectLst/>
                <a:uLnTx/>
                <a:uFillTx/>
                <a:latin typeface="微软雅黑"/>
                <a:ea typeface="微软雅黑"/>
                <a:cs typeface="+mn-cs"/>
              </a:rPr>
              <a:t>-e</a:t>
            </a:r>
            <a:r>
              <a:rPr kumimoji="0" lang="zh-CN" altLang="en-US" sz="2000" b="1" i="0" u="none" strike="noStrike" kern="1200" cap="none" spc="0" normalizeH="0" baseline="0" noProof="0" dirty="0">
                <a:ln>
                  <a:noFill/>
                </a:ln>
                <a:solidFill>
                  <a:srgbClr val="006D39"/>
                </a:solidFill>
                <a:effectLst/>
                <a:uLnTx/>
                <a:uFillTx/>
                <a:latin typeface="微软雅黑"/>
                <a:ea typeface="微软雅黑"/>
                <a:cs typeface="+mn-cs"/>
              </a:rPr>
              <a:t>参数</a:t>
            </a:r>
            <a:endParaRPr kumimoji="0" lang="zh-CN" altLang="en-US" sz="2000" b="1" i="0" u="none" strike="noStrike" kern="1200" cap="none" spc="0" normalizeH="0" baseline="0" noProof="0" dirty="0">
              <a:ln>
                <a:noFill/>
              </a:ln>
              <a:solidFill>
                <a:srgbClr val="006D39"/>
              </a:solidFill>
              <a:effectLst/>
              <a:uLnTx/>
              <a:uFillTx/>
              <a:latin typeface="微软雅黑"/>
              <a:ea typeface="微软雅黑"/>
              <a:cs typeface="+mn-cs"/>
            </a:endParaRPr>
          </a:p>
        </p:txBody>
      </p:sp>
      <p:sp>
        <p:nvSpPr>
          <p:cNvPr id="2" name="灯片编号占位符 1"/>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48F10FC4-DD5C-4C24-B849-D8A0B2DC9874}" type="slidenum">
              <a:rPr kumimoji="0" lang="zh-CN" altLang="en-US" sz="1100" b="0" i="0" u="none" strike="noStrike" kern="1200" cap="none" spc="0" normalizeH="0" baseline="0" noProof="0" smtClean="0">
                <a:ln>
                  <a:noFill/>
                </a:ln>
                <a:solidFill>
                  <a:prstClr val="white"/>
                </a:solidFill>
                <a:effectLst/>
                <a:uLnTx/>
                <a:uFillTx/>
                <a:latin typeface="微软雅黑" panose="020B0503020204020204" pitchFamily="34" charset="-122"/>
                <a:ea typeface="微软雅黑" panose="020B0503020204020204" pitchFamily="34" charset="-122"/>
                <a:cs typeface="+mn-cs"/>
              </a:rPr>
            </a:fld>
            <a:endParaRPr kumimoji="0" lang="zh-CN" altLang="en-US" sz="11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aphicFrame>
        <p:nvGraphicFramePr>
          <p:cNvPr id="5" name="表格 4"/>
          <p:cNvGraphicFramePr>
            <a:graphicFrameLocks noGrp="1"/>
          </p:cNvGraphicFramePr>
          <p:nvPr/>
        </p:nvGraphicFramePr>
        <p:xfrm>
          <a:off x="111760" y="2690706"/>
          <a:ext cx="5803056" cy="3407624"/>
        </p:xfrm>
        <a:graphic>
          <a:graphicData uri="http://schemas.openxmlformats.org/drawingml/2006/table">
            <a:tbl>
              <a:tblPr firstRow="1" bandRow="1">
                <a:tableStyleId>{5C22544A-7EE6-4342-B048-85BDC9FD1C3A}</a:tableStyleId>
              </a:tblPr>
              <a:tblGrid>
                <a:gridCol w="1534160"/>
                <a:gridCol w="4268896"/>
              </a:tblGrid>
              <a:tr h="404072">
                <a:tc>
                  <a:txBody>
                    <a:bodyPr/>
                    <a:lstStyle/>
                    <a:p>
                      <a:pPr marL="0" marR="0" algn="just">
                        <a:spcBef>
                          <a:spcPts val="0"/>
                        </a:spcBef>
                        <a:spcAft>
                          <a:spcPts val="0"/>
                        </a:spcAft>
                      </a:pPr>
                      <a:r>
                        <a:rPr lang="zh-CN" altLang="en-US" sz="1600">
                          <a:effectLst/>
                          <a:latin typeface="微软雅黑" panose="020B0503020204020204" pitchFamily="34" charset="-122"/>
                          <a:ea typeface="微软雅黑" panose="020B0503020204020204" pitchFamily="34" charset="-122"/>
                        </a:rPr>
                        <a:t>测试用例编号</a:t>
                      </a:r>
                      <a:endParaRPr lang="zh-CN" altLang="en-US" sz="1600">
                        <a:effectLst/>
                        <a:latin typeface="微软雅黑" panose="020B0503020204020204" pitchFamily="34" charset="-122"/>
                        <a:ea typeface="微软雅黑" panose="020B0503020204020204" pitchFamily="34" charset="-122"/>
                      </a:endParaRPr>
                    </a:p>
                  </a:txBody>
                  <a:tcPr marL="68580" marR="68580"/>
                </a:tc>
                <a:tc>
                  <a:txBody>
                    <a:bodyPr/>
                    <a:lstStyle/>
                    <a:p>
                      <a:pPr marL="0" marR="0" algn="just">
                        <a:spcBef>
                          <a:spcPts val="0"/>
                        </a:spcBef>
                        <a:spcAft>
                          <a:spcPts val="0"/>
                        </a:spcAft>
                      </a:pPr>
                      <a:r>
                        <a:rPr lang="en-US" sz="1600">
                          <a:effectLst/>
                          <a:latin typeface="微软雅黑" panose="020B0503020204020204" pitchFamily="34" charset="-122"/>
                          <a:ea typeface="微软雅黑" panose="020B0503020204020204" pitchFamily="34" charset="-122"/>
                        </a:rPr>
                        <a:t>ELF_TEST_009</a:t>
                      </a:r>
                      <a:endParaRPr lang="en-US" sz="1600">
                        <a:effectLst/>
                        <a:latin typeface="微软雅黑" panose="020B0503020204020204" pitchFamily="34" charset="-122"/>
                        <a:ea typeface="微软雅黑" panose="020B0503020204020204" pitchFamily="34" charset="-122"/>
                      </a:endParaRPr>
                    </a:p>
                  </a:txBody>
                  <a:tcPr marL="68580" marR="68580"/>
                </a:tc>
              </a:tr>
              <a:tr h="404072">
                <a:tc>
                  <a:txBody>
                    <a:bodyPr/>
                    <a:lstStyle/>
                    <a:p>
                      <a:pPr marL="0" marR="0" algn="just">
                        <a:spcBef>
                          <a:spcPts val="0"/>
                        </a:spcBef>
                        <a:spcAft>
                          <a:spcPts val="0"/>
                        </a:spcAft>
                      </a:pPr>
                      <a:r>
                        <a:rPr lang="zh-CN" altLang="en-US" sz="1600">
                          <a:effectLst/>
                          <a:latin typeface="微软雅黑" panose="020B0503020204020204" pitchFamily="34" charset="-122"/>
                          <a:ea typeface="微软雅黑" panose="020B0503020204020204" pitchFamily="34" charset="-122"/>
                        </a:rPr>
                        <a:t>测试项目</a:t>
                      </a:r>
                      <a:endParaRPr lang="zh-CN" altLang="en-US" sz="1600">
                        <a:effectLst/>
                        <a:latin typeface="微软雅黑" panose="020B0503020204020204" pitchFamily="34" charset="-122"/>
                        <a:ea typeface="微软雅黑" panose="020B0503020204020204" pitchFamily="34" charset="-122"/>
                      </a:endParaRPr>
                    </a:p>
                  </a:txBody>
                  <a:tcPr marL="68580" marR="68580"/>
                </a:tc>
                <a:tc>
                  <a:txBody>
                    <a:bodyPr/>
                    <a:lstStyle/>
                    <a:p>
                      <a:pPr marL="0" marR="0" algn="just">
                        <a:spcBef>
                          <a:spcPts val="0"/>
                        </a:spcBef>
                        <a:spcAft>
                          <a:spcPts val="0"/>
                        </a:spcAft>
                      </a:pPr>
                      <a:r>
                        <a:rPr lang="en-US" sz="1600">
                          <a:effectLst/>
                          <a:latin typeface="微软雅黑" panose="020B0503020204020204" pitchFamily="34" charset="-122"/>
                          <a:ea typeface="微软雅黑" panose="020B0503020204020204" pitchFamily="34" charset="-122"/>
                        </a:rPr>
                        <a:t>ELF</a:t>
                      </a:r>
                      <a:r>
                        <a:rPr lang="zh-CN" altLang="en-US" sz="1600">
                          <a:effectLst/>
                          <a:latin typeface="微软雅黑" panose="020B0503020204020204" pitchFamily="34" charset="-122"/>
                          <a:ea typeface="微软雅黑" panose="020B0503020204020204" pitchFamily="34" charset="-122"/>
                        </a:rPr>
                        <a:t>文件解析器</a:t>
                      </a:r>
                      <a:endParaRPr lang="zh-CN" altLang="en-US" sz="1600">
                        <a:effectLst/>
                        <a:latin typeface="微软雅黑" panose="020B0503020204020204" pitchFamily="34" charset="-122"/>
                        <a:ea typeface="微软雅黑" panose="020B0503020204020204" pitchFamily="34" charset="-122"/>
                      </a:endParaRPr>
                    </a:p>
                  </a:txBody>
                  <a:tcPr marL="68580" marR="68580"/>
                </a:tc>
              </a:tr>
              <a:tr h="404072">
                <a:tc>
                  <a:txBody>
                    <a:bodyPr/>
                    <a:lstStyle/>
                    <a:p>
                      <a:pPr marL="0" marR="0" algn="just">
                        <a:spcBef>
                          <a:spcPts val="0"/>
                        </a:spcBef>
                        <a:spcAft>
                          <a:spcPts val="0"/>
                        </a:spcAft>
                      </a:pPr>
                      <a:r>
                        <a:rPr lang="zh-CN" altLang="en-US" sz="1600">
                          <a:effectLst/>
                          <a:latin typeface="微软雅黑" panose="020B0503020204020204" pitchFamily="34" charset="-122"/>
                          <a:ea typeface="微软雅黑" panose="020B0503020204020204" pitchFamily="34" charset="-122"/>
                        </a:rPr>
                        <a:t>测试标题</a:t>
                      </a:r>
                      <a:endParaRPr lang="zh-CN" altLang="en-US" sz="1600">
                        <a:effectLst/>
                        <a:latin typeface="微软雅黑" panose="020B0503020204020204" pitchFamily="34" charset="-122"/>
                        <a:ea typeface="微软雅黑" panose="020B0503020204020204" pitchFamily="34" charset="-122"/>
                      </a:endParaRPr>
                    </a:p>
                  </a:txBody>
                  <a:tcPr marL="68580" marR="68580"/>
                </a:tc>
                <a:tc>
                  <a:txBody>
                    <a:bodyPr/>
                    <a:lstStyle/>
                    <a:p>
                      <a:pPr marL="0" marR="0" algn="just">
                        <a:spcBef>
                          <a:spcPts val="0"/>
                        </a:spcBef>
                        <a:spcAft>
                          <a:spcPts val="0"/>
                        </a:spcAft>
                      </a:pPr>
                      <a:r>
                        <a:rPr lang="en-US" sz="1600">
                          <a:effectLst/>
                          <a:latin typeface="微软雅黑" panose="020B0503020204020204" pitchFamily="34" charset="-122"/>
                          <a:ea typeface="微软雅黑" panose="020B0503020204020204" pitchFamily="34" charset="-122"/>
                        </a:rPr>
                        <a:t>-e</a:t>
                      </a:r>
                      <a:r>
                        <a:rPr lang="zh-CN" altLang="en-US" sz="1600">
                          <a:effectLst/>
                          <a:latin typeface="微软雅黑" panose="020B0503020204020204" pitchFamily="34" charset="-122"/>
                          <a:ea typeface="微软雅黑" panose="020B0503020204020204" pitchFamily="34" charset="-122"/>
                        </a:rPr>
                        <a:t>参数测试</a:t>
                      </a:r>
                      <a:endParaRPr lang="zh-CN" altLang="en-US" sz="1600">
                        <a:effectLst/>
                        <a:latin typeface="微软雅黑" panose="020B0503020204020204" pitchFamily="34" charset="-122"/>
                        <a:ea typeface="微软雅黑" panose="020B0503020204020204" pitchFamily="34" charset="-122"/>
                      </a:endParaRPr>
                    </a:p>
                  </a:txBody>
                  <a:tcPr marL="68580" marR="68580"/>
                </a:tc>
              </a:tr>
              <a:tr h="404072">
                <a:tc>
                  <a:txBody>
                    <a:bodyPr/>
                    <a:lstStyle/>
                    <a:p>
                      <a:pPr marL="0" marR="0" algn="just">
                        <a:spcBef>
                          <a:spcPts val="0"/>
                        </a:spcBef>
                        <a:spcAft>
                          <a:spcPts val="0"/>
                        </a:spcAft>
                      </a:pPr>
                      <a:r>
                        <a:rPr lang="zh-CN" altLang="en-US" sz="1600">
                          <a:effectLst/>
                          <a:latin typeface="微软雅黑" panose="020B0503020204020204" pitchFamily="34" charset="-122"/>
                          <a:ea typeface="微软雅黑" panose="020B0503020204020204" pitchFamily="34" charset="-122"/>
                        </a:rPr>
                        <a:t>重要级别</a:t>
                      </a:r>
                      <a:endParaRPr lang="zh-CN" altLang="en-US" sz="1600">
                        <a:effectLst/>
                        <a:latin typeface="微软雅黑" panose="020B0503020204020204" pitchFamily="34" charset="-122"/>
                        <a:ea typeface="微软雅黑" panose="020B0503020204020204" pitchFamily="34" charset="-122"/>
                      </a:endParaRPr>
                    </a:p>
                  </a:txBody>
                  <a:tcPr marL="68580" marR="68580"/>
                </a:tc>
                <a:tc>
                  <a:txBody>
                    <a:bodyPr/>
                    <a:lstStyle/>
                    <a:p>
                      <a:pPr marL="0" marR="0" algn="just">
                        <a:spcBef>
                          <a:spcPts val="0"/>
                        </a:spcBef>
                        <a:spcAft>
                          <a:spcPts val="0"/>
                        </a:spcAft>
                      </a:pPr>
                      <a:r>
                        <a:rPr lang="zh-CN" altLang="en-US" sz="1600">
                          <a:effectLst/>
                          <a:latin typeface="微软雅黑" panose="020B0503020204020204" pitchFamily="34" charset="-122"/>
                          <a:ea typeface="微软雅黑" panose="020B0503020204020204" pitchFamily="34" charset="-122"/>
                        </a:rPr>
                        <a:t>中</a:t>
                      </a:r>
                      <a:endParaRPr lang="zh-CN" altLang="en-US" sz="1600">
                        <a:effectLst/>
                        <a:latin typeface="微软雅黑" panose="020B0503020204020204" pitchFamily="34" charset="-122"/>
                        <a:ea typeface="微软雅黑" panose="020B0503020204020204" pitchFamily="34" charset="-122"/>
                      </a:endParaRPr>
                    </a:p>
                  </a:txBody>
                  <a:tcPr marL="68580" marR="68580"/>
                </a:tc>
              </a:tr>
              <a:tr h="404072">
                <a:tc>
                  <a:txBody>
                    <a:bodyPr/>
                    <a:lstStyle/>
                    <a:p>
                      <a:pPr marL="0" marR="0" algn="just">
                        <a:spcBef>
                          <a:spcPts val="0"/>
                        </a:spcBef>
                        <a:spcAft>
                          <a:spcPts val="0"/>
                        </a:spcAft>
                      </a:pPr>
                      <a:r>
                        <a:rPr lang="zh-CN" altLang="en-US" sz="1600">
                          <a:effectLst/>
                          <a:latin typeface="微软雅黑" panose="020B0503020204020204" pitchFamily="34" charset="-122"/>
                          <a:ea typeface="微软雅黑" panose="020B0503020204020204" pitchFamily="34" charset="-122"/>
                        </a:rPr>
                        <a:t>预置条件</a:t>
                      </a:r>
                      <a:endParaRPr lang="zh-CN" altLang="en-US" sz="1600">
                        <a:effectLst/>
                        <a:latin typeface="微软雅黑" panose="020B0503020204020204" pitchFamily="34" charset="-122"/>
                        <a:ea typeface="微软雅黑" panose="020B0503020204020204" pitchFamily="34" charset="-122"/>
                      </a:endParaRPr>
                    </a:p>
                  </a:txBody>
                  <a:tcPr marL="68580" marR="68580"/>
                </a:tc>
                <a:tc>
                  <a:txBody>
                    <a:bodyPr/>
                    <a:lstStyle/>
                    <a:p>
                      <a:pPr marL="0" marR="0" algn="just">
                        <a:spcBef>
                          <a:spcPts val="0"/>
                        </a:spcBef>
                        <a:spcAft>
                          <a:spcPts val="0"/>
                        </a:spcAft>
                      </a:pPr>
                      <a:r>
                        <a:rPr lang="zh-CN" altLang="en-US" sz="1600">
                          <a:effectLst/>
                          <a:latin typeface="微软雅黑" panose="020B0503020204020204" pitchFamily="34" charset="-122"/>
                          <a:ea typeface="微软雅黑" panose="020B0503020204020204" pitchFamily="34" charset="-122"/>
                        </a:rPr>
                        <a:t>无</a:t>
                      </a:r>
                      <a:endParaRPr lang="zh-CN" altLang="en-US" sz="1600">
                        <a:effectLst/>
                        <a:latin typeface="微软雅黑" panose="020B0503020204020204" pitchFamily="34" charset="-122"/>
                        <a:ea typeface="微软雅黑" panose="020B0503020204020204" pitchFamily="34" charset="-122"/>
                      </a:endParaRPr>
                    </a:p>
                  </a:txBody>
                  <a:tcPr marL="68580" marR="68580"/>
                </a:tc>
              </a:tr>
              <a:tr h="404072">
                <a:tc>
                  <a:txBody>
                    <a:bodyPr/>
                    <a:lstStyle/>
                    <a:p>
                      <a:pPr marL="0" marR="0" algn="just">
                        <a:spcBef>
                          <a:spcPts val="0"/>
                        </a:spcBef>
                        <a:spcAft>
                          <a:spcPts val="0"/>
                        </a:spcAft>
                      </a:pPr>
                      <a:r>
                        <a:rPr lang="zh-CN" altLang="en-US" sz="1600">
                          <a:effectLst/>
                          <a:latin typeface="微软雅黑" panose="020B0503020204020204" pitchFamily="34" charset="-122"/>
                          <a:ea typeface="微软雅黑" panose="020B0503020204020204" pitchFamily="34" charset="-122"/>
                        </a:rPr>
                        <a:t>输入</a:t>
                      </a:r>
                      <a:endParaRPr lang="zh-CN" altLang="en-US" sz="1600">
                        <a:effectLst/>
                        <a:latin typeface="微软雅黑" panose="020B0503020204020204" pitchFamily="34" charset="-122"/>
                        <a:ea typeface="微软雅黑" panose="020B0503020204020204" pitchFamily="34" charset="-122"/>
                      </a:endParaRPr>
                    </a:p>
                  </a:txBody>
                  <a:tcPr marL="68580" marR="68580"/>
                </a:tc>
                <a:tc>
                  <a:txBody>
                    <a:bodyPr/>
                    <a:lstStyle/>
                    <a:p>
                      <a:pPr marL="0" marR="0" algn="just">
                        <a:spcBef>
                          <a:spcPts val="0"/>
                        </a:spcBef>
                        <a:spcAft>
                          <a:spcPts val="0"/>
                        </a:spcAft>
                      </a:pPr>
                      <a:r>
                        <a:rPr lang="zh-CN" altLang="en-US" sz="1600">
                          <a:effectLst/>
                          <a:latin typeface="微软雅黑" panose="020B0503020204020204" pitchFamily="34" charset="-122"/>
                          <a:ea typeface="微软雅黑" panose="020B0503020204020204" pitchFamily="34" charset="-122"/>
                        </a:rPr>
                        <a:t>命令：</a:t>
                      </a:r>
                      <a:r>
                        <a:rPr lang="en-US" altLang="zh-CN" sz="1600">
                          <a:effectLst/>
                          <a:latin typeface="微软雅黑" panose="020B0503020204020204" pitchFamily="34" charset="-122"/>
                          <a:ea typeface="微软雅黑" panose="020B0503020204020204" pitchFamily="34" charset="-122"/>
                        </a:rPr>
                        <a:t>./</a:t>
                      </a:r>
                      <a:r>
                        <a:rPr lang="en-US" sz="1600">
                          <a:effectLst/>
                          <a:latin typeface="微软雅黑" panose="020B0503020204020204" pitchFamily="34" charset="-122"/>
                          <a:ea typeface="微软雅黑" panose="020B0503020204020204" pitchFamily="34" charset="-122"/>
                        </a:rPr>
                        <a:t>elfParser -s ./sudoer.so</a:t>
                      </a:r>
                      <a:endParaRPr lang="en-US" sz="1600">
                        <a:effectLst/>
                        <a:latin typeface="微软雅黑" panose="020B0503020204020204" pitchFamily="34" charset="-122"/>
                        <a:ea typeface="微软雅黑" panose="020B0503020204020204" pitchFamily="34" charset="-122"/>
                      </a:endParaRPr>
                    </a:p>
                  </a:txBody>
                  <a:tcPr marL="68580" marR="68580"/>
                </a:tc>
              </a:tr>
              <a:tr h="404072">
                <a:tc>
                  <a:txBody>
                    <a:bodyPr/>
                    <a:lstStyle/>
                    <a:p>
                      <a:pPr marL="0" marR="0" algn="just">
                        <a:spcBef>
                          <a:spcPts val="0"/>
                        </a:spcBef>
                        <a:spcAft>
                          <a:spcPts val="0"/>
                        </a:spcAft>
                      </a:pPr>
                      <a:r>
                        <a:rPr lang="zh-CN" altLang="en-US" sz="1600">
                          <a:effectLst/>
                          <a:latin typeface="微软雅黑" panose="020B0503020204020204" pitchFamily="34" charset="-122"/>
                          <a:ea typeface="微软雅黑" panose="020B0503020204020204" pitchFamily="34" charset="-122"/>
                        </a:rPr>
                        <a:t>操作步骤</a:t>
                      </a:r>
                      <a:endParaRPr lang="zh-CN" altLang="en-US" sz="1600">
                        <a:effectLst/>
                        <a:latin typeface="微软雅黑" panose="020B0503020204020204" pitchFamily="34" charset="-122"/>
                        <a:ea typeface="微软雅黑" panose="020B0503020204020204" pitchFamily="34" charset="-122"/>
                      </a:endParaRPr>
                    </a:p>
                  </a:txBody>
                  <a:tcPr marL="68580" marR="68580"/>
                </a:tc>
                <a:tc>
                  <a:txBody>
                    <a:bodyPr/>
                    <a:lstStyle/>
                    <a:p>
                      <a:pPr marL="0" marR="0" algn="just">
                        <a:spcBef>
                          <a:spcPts val="0"/>
                        </a:spcBef>
                        <a:spcAft>
                          <a:spcPts val="0"/>
                        </a:spcAft>
                      </a:pPr>
                      <a:r>
                        <a:rPr lang="en-US" altLang="zh-CN" sz="1600">
                          <a:effectLst/>
                          <a:latin typeface="微软雅黑" panose="020B0503020204020204" pitchFamily="34" charset="-122"/>
                          <a:ea typeface="微软雅黑" panose="020B0503020204020204" pitchFamily="34" charset="-122"/>
                        </a:rPr>
                        <a:t>1</a:t>
                      </a:r>
                      <a:r>
                        <a:rPr lang="zh-CN" altLang="en-US" sz="1600">
                          <a:effectLst/>
                          <a:latin typeface="微软雅黑" panose="020B0503020204020204" pitchFamily="34" charset="-122"/>
                          <a:ea typeface="微软雅黑" panose="020B0503020204020204" pitchFamily="34" charset="-122"/>
                        </a:rPr>
                        <a:t>在</a:t>
                      </a:r>
                      <a:r>
                        <a:rPr lang="en-US" altLang="zh-CN" sz="1600">
                          <a:effectLst/>
                          <a:latin typeface="微软雅黑" panose="020B0503020204020204" pitchFamily="34" charset="-122"/>
                          <a:ea typeface="微软雅黑" panose="020B0503020204020204" pitchFamily="34" charset="-122"/>
                        </a:rPr>
                        <a:t>shell</a:t>
                      </a:r>
                      <a:r>
                        <a:rPr lang="zh-CN" altLang="en-US" sz="1600">
                          <a:effectLst/>
                          <a:latin typeface="微软雅黑" panose="020B0503020204020204" pitchFamily="34" charset="-122"/>
                          <a:ea typeface="微软雅黑" panose="020B0503020204020204" pitchFamily="34" charset="-122"/>
                        </a:rPr>
                        <a:t>中执行输入命令，包含当前目录、对应参数和目标文件，回车</a:t>
                      </a:r>
                      <a:endParaRPr lang="zh-CN" altLang="en-US" sz="1600">
                        <a:effectLst/>
                        <a:latin typeface="微软雅黑" panose="020B0503020204020204" pitchFamily="34" charset="-122"/>
                        <a:ea typeface="微软雅黑" panose="020B0503020204020204" pitchFamily="34" charset="-122"/>
                      </a:endParaRPr>
                    </a:p>
                  </a:txBody>
                  <a:tcPr marL="68580" marR="68580"/>
                </a:tc>
              </a:tr>
              <a:tr h="404072">
                <a:tc>
                  <a:txBody>
                    <a:bodyPr/>
                    <a:lstStyle/>
                    <a:p>
                      <a:pPr marL="0" marR="0" algn="just">
                        <a:spcBef>
                          <a:spcPts val="0"/>
                        </a:spcBef>
                        <a:spcAft>
                          <a:spcPts val="0"/>
                        </a:spcAft>
                      </a:pPr>
                      <a:r>
                        <a:rPr lang="zh-CN" altLang="en-US" sz="1600">
                          <a:effectLst/>
                          <a:latin typeface="微软雅黑" panose="020B0503020204020204" pitchFamily="34" charset="-122"/>
                          <a:ea typeface="微软雅黑" panose="020B0503020204020204" pitchFamily="34" charset="-122"/>
                        </a:rPr>
                        <a:t>预期输出</a:t>
                      </a:r>
                      <a:endParaRPr lang="zh-CN" altLang="en-US" sz="1600">
                        <a:effectLst/>
                        <a:latin typeface="微软雅黑" panose="020B0503020204020204" pitchFamily="34" charset="-122"/>
                        <a:ea typeface="微软雅黑" panose="020B0503020204020204" pitchFamily="34" charset="-122"/>
                      </a:endParaRPr>
                    </a:p>
                  </a:txBody>
                  <a:tcPr marL="68580" marR="68580"/>
                </a:tc>
                <a:tc>
                  <a:txBody>
                    <a:bodyPr/>
                    <a:lstStyle/>
                    <a:p>
                      <a:pPr marL="0" marR="0" algn="just">
                        <a:spcBef>
                          <a:spcPts val="0"/>
                        </a:spcBef>
                        <a:spcAft>
                          <a:spcPts val="0"/>
                        </a:spcAft>
                      </a:pPr>
                      <a:r>
                        <a:rPr lang="en-US" altLang="zh-CN" sz="1600" dirty="0">
                          <a:effectLst/>
                          <a:latin typeface="微软雅黑" panose="020B0503020204020204" pitchFamily="34" charset="-122"/>
                          <a:ea typeface="微软雅黑" panose="020B0503020204020204" pitchFamily="34" charset="-122"/>
                        </a:rPr>
                        <a:t>1</a:t>
                      </a:r>
                      <a:r>
                        <a:rPr lang="zh-CN" altLang="en-US" sz="1600" dirty="0">
                          <a:effectLst/>
                          <a:latin typeface="微软雅黑" panose="020B0503020204020204" pitchFamily="34" charset="-122"/>
                          <a:ea typeface="微软雅黑" panose="020B0503020204020204" pitchFamily="34" charset="-122"/>
                        </a:rPr>
                        <a:t>显示所有的头信息</a:t>
                      </a:r>
                      <a:endParaRPr lang="zh-CN" altLang="en-US" sz="1600" dirty="0">
                        <a:effectLst/>
                        <a:latin typeface="微软雅黑" panose="020B0503020204020204" pitchFamily="34" charset="-122"/>
                        <a:ea typeface="微软雅黑" panose="020B0503020204020204" pitchFamily="34" charset="-122"/>
                      </a:endParaRPr>
                    </a:p>
                  </a:txBody>
                  <a:tcPr marL="68580" marR="68580"/>
                </a:tc>
              </a:tr>
            </a:tbl>
          </a:graphicData>
        </a:graphic>
      </p:graphicFrame>
      <p:pic>
        <p:nvPicPr>
          <p:cNvPr id="4" name="图片 3"/>
          <p:cNvPicPr>
            <a:picLocks noChangeAspect="1"/>
          </p:cNvPicPr>
          <p:nvPr/>
        </p:nvPicPr>
        <p:blipFill rotWithShape="1">
          <a:blip r:embed="rId1">
            <a:extLst>
              <a:ext uri="{28A0092B-C50C-407E-A947-70E740481C1C}">
                <a14:useLocalDpi xmlns:a14="http://schemas.microsoft.com/office/drawing/2010/main" val="0"/>
              </a:ext>
            </a:extLst>
          </a:blip>
          <a:srcRect r="29754" b="-138"/>
          <a:stretch>
            <a:fillRect/>
          </a:stretch>
        </p:blipFill>
        <p:spPr>
          <a:xfrm>
            <a:off x="7720119" y="850487"/>
            <a:ext cx="3955291" cy="5806662"/>
          </a:xfrm>
          <a:prstGeom prst="rect">
            <a:avLst/>
          </a:prstGeom>
        </p:spPr>
      </p:pic>
      <p:sp>
        <p:nvSpPr>
          <p:cNvPr id="3" name="文本框 2"/>
          <p:cNvSpPr txBox="1"/>
          <p:nvPr/>
        </p:nvSpPr>
        <p:spPr>
          <a:xfrm>
            <a:off x="747395" y="241935"/>
            <a:ext cx="4046855" cy="521970"/>
          </a:xfrm>
          <a:prstGeom prst="rect">
            <a:avLst/>
          </a:prstGeom>
          <a:noFill/>
        </p:spPr>
        <p:txBody>
          <a:bodyPr wrap="square" rtlCol="0">
            <a:spAutoFit/>
          </a:bodyPr>
          <a:lstStyle/>
          <a:p>
            <a:r>
              <a:rPr lang="zh-CN" altLang="en-US" sz="2800" b="1" spc="100" dirty="0">
                <a:solidFill>
                  <a:schemeClr val="accent1"/>
                </a:solidFill>
                <a:latin typeface="微软雅黑" panose="020B0503020204020204" pitchFamily="34" charset="-122"/>
                <a:ea typeface="微软雅黑" panose="020B0503020204020204" pitchFamily="34" charset="-122"/>
              </a:rPr>
              <a:t>第五部分 系统测试</a:t>
            </a:r>
            <a:endParaRPr lang="zh-CN" altLang="en-US" sz="2800" b="1" spc="100" dirty="0">
              <a:solidFill>
                <a:schemeClr val="accent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椭圆 23"/>
          <p:cNvSpPr/>
          <p:nvPr/>
        </p:nvSpPr>
        <p:spPr>
          <a:xfrm>
            <a:off x="317506" y="1081184"/>
            <a:ext cx="1471719" cy="1471719"/>
          </a:xfrm>
          <a:prstGeom prst="ellipse">
            <a:avLst/>
          </a:prstGeom>
          <a:solidFill>
            <a:schemeClr val="accent1"/>
          </a:solidFill>
          <a:ln w="63500" cap="flat" cmpd="sng" algn="ctr">
            <a:solidFill>
              <a:sysClr val="window" lastClr="FFFF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测试用例</a:t>
            </a:r>
            <a:endParaRPr kumimoji="0" lang="zh-CN" altLang="en-US" sz="28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2" name="椭圆 21"/>
          <p:cNvSpPr/>
          <p:nvPr/>
        </p:nvSpPr>
        <p:spPr>
          <a:xfrm flipH="1">
            <a:off x="6248400" y="1081183"/>
            <a:ext cx="1471719" cy="1471719"/>
          </a:xfrm>
          <a:prstGeom prst="ellipse">
            <a:avLst/>
          </a:prstGeom>
          <a:solidFill>
            <a:schemeClr val="accent2"/>
          </a:solidFill>
          <a:ln w="635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运行结果</a:t>
            </a:r>
            <a:endParaRPr kumimoji="0" lang="zh-CN" altLang="en-US" sz="28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6" name="文本框 25"/>
          <p:cNvSpPr txBox="1"/>
          <p:nvPr/>
        </p:nvSpPr>
        <p:spPr>
          <a:xfrm flipH="1">
            <a:off x="2046054" y="1616988"/>
            <a:ext cx="1934468"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000" b="1" i="0" u="none" strike="noStrike" kern="1200" cap="none" spc="0" normalizeH="0" baseline="0" noProof="0" dirty="0">
                <a:ln>
                  <a:noFill/>
                </a:ln>
                <a:solidFill>
                  <a:srgbClr val="006D39"/>
                </a:solidFill>
                <a:effectLst/>
                <a:uLnTx/>
                <a:uFillTx/>
                <a:latin typeface="微软雅黑"/>
                <a:ea typeface="微软雅黑"/>
                <a:cs typeface="+mn-cs"/>
              </a:rPr>
              <a:t>-n</a:t>
            </a:r>
            <a:r>
              <a:rPr kumimoji="0" lang="zh-CN" altLang="en-US" sz="2000" b="1" i="0" u="none" strike="noStrike" kern="1200" cap="none" spc="0" normalizeH="0" baseline="0" noProof="0" dirty="0">
                <a:ln>
                  <a:noFill/>
                </a:ln>
                <a:solidFill>
                  <a:srgbClr val="006D39"/>
                </a:solidFill>
                <a:effectLst/>
                <a:uLnTx/>
                <a:uFillTx/>
                <a:latin typeface="微软雅黑"/>
                <a:ea typeface="微软雅黑"/>
                <a:cs typeface="+mn-cs"/>
              </a:rPr>
              <a:t>参数</a:t>
            </a:r>
            <a:endParaRPr kumimoji="0" lang="zh-CN" altLang="en-US" sz="2000" b="1" i="0" u="none" strike="noStrike" kern="1200" cap="none" spc="0" normalizeH="0" baseline="0" noProof="0" dirty="0">
              <a:ln>
                <a:noFill/>
              </a:ln>
              <a:solidFill>
                <a:srgbClr val="006D39"/>
              </a:solidFill>
              <a:effectLst/>
              <a:uLnTx/>
              <a:uFillTx/>
              <a:latin typeface="微软雅黑"/>
              <a:ea typeface="微软雅黑"/>
              <a:cs typeface="+mn-cs"/>
            </a:endParaRPr>
          </a:p>
        </p:txBody>
      </p:sp>
      <p:sp>
        <p:nvSpPr>
          <p:cNvPr id="2" name="灯片编号占位符 1"/>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48F10FC4-DD5C-4C24-B849-D8A0B2DC9874}" type="slidenum">
              <a:rPr kumimoji="0" lang="zh-CN" altLang="en-US" sz="1100" b="0" i="0" u="none" strike="noStrike" kern="1200" cap="none" spc="0" normalizeH="0" baseline="0" noProof="0" smtClean="0">
                <a:ln>
                  <a:noFill/>
                </a:ln>
                <a:solidFill>
                  <a:prstClr val="white"/>
                </a:solidFill>
                <a:effectLst/>
                <a:uLnTx/>
                <a:uFillTx/>
                <a:latin typeface="微软雅黑" panose="020B0503020204020204" pitchFamily="34" charset="-122"/>
                <a:ea typeface="微软雅黑" panose="020B0503020204020204" pitchFamily="34" charset="-122"/>
                <a:cs typeface="+mn-cs"/>
              </a:rPr>
            </a:fld>
            <a:endParaRPr kumimoji="0" lang="zh-CN" altLang="en-US" sz="11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aphicFrame>
        <p:nvGraphicFramePr>
          <p:cNvPr id="5" name="表格 4"/>
          <p:cNvGraphicFramePr>
            <a:graphicFrameLocks noGrp="1"/>
          </p:cNvGraphicFramePr>
          <p:nvPr/>
        </p:nvGraphicFramePr>
        <p:xfrm>
          <a:off x="111760" y="2690706"/>
          <a:ext cx="5803056" cy="3407624"/>
        </p:xfrm>
        <a:graphic>
          <a:graphicData uri="http://schemas.openxmlformats.org/drawingml/2006/table">
            <a:tbl>
              <a:tblPr firstRow="1" bandRow="1">
                <a:tableStyleId>{5C22544A-7EE6-4342-B048-85BDC9FD1C3A}</a:tableStyleId>
              </a:tblPr>
              <a:tblGrid>
                <a:gridCol w="1534160"/>
                <a:gridCol w="4268896"/>
              </a:tblGrid>
              <a:tr h="404072">
                <a:tc>
                  <a:txBody>
                    <a:bodyPr/>
                    <a:lstStyle/>
                    <a:p>
                      <a:pPr marL="0" marR="0" algn="just">
                        <a:spcBef>
                          <a:spcPts val="0"/>
                        </a:spcBef>
                        <a:spcAft>
                          <a:spcPts val="0"/>
                        </a:spcAft>
                      </a:pPr>
                      <a:r>
                        <a:rPr lang="zh-CN" altLang="en-US" sz="1600">
                          <a:effectLst/>
                          <a:latin typeface="微软雅黑" panose="020B0503020204020204" pitchFamily="34" charset="-122"/>
                          <a:ea typeface="微软雅黑" panose="020B0503020204020204" pitchFamily="34" charset="-122"/>
                        </a:rPr>
                        <a:t>测试用例编号</a:t>
                      </a:r>
                      <a:endParaRPr lang="zh-CN" altLang="en-US" sz="1600">
                        <a:effectLst/>
                        <a:latin typeface="微软雅黑" panose="020B0503020204020204" pitchFamily="34" charset="-122"/>
                        <a:ea typeface="微软雅黑" panose="020B0503020204020204" pitchFamily="34" charset="-122"/>
                      </a:endParaRPr>
                    </a:p>
                  </a:txBody>
                  <a:tcPr marL="68580" marR="68580"/>
                </a:tc>
                <a:tc>
                  <a:txBody>
                    <a:bodyPr/>
                    <a:lstStyle/>
                    <a:p>
                      <a:pPr marL="0" marR="0" algn="just">
                        <a:spcBef>
                          <a:spcPts val="0"/>
                        </a:spcBef>
                        <a:spcAft>
                          <a:spcPts val="0"/>
                        </a:spcAft>
                      </a:pPr>
                      <a:r>
                        <a:rPr lang="en-US" sz="1600">
                          <a:effectLst/>
                          <a:latin typeface="微软雅黑" panose="020B0503020204020204" pitchFamily="34" charset="-122"/>
                          <a:ea typeface="微软雅黑" panose="020B0503020204020204" pitchFamily="34" charset="-122"/>
                        </a:rPr>
                        <a:t>ELF_TEST_010</a:t>
                      </a:r>
                      <a:endParaRPr lang="en-US" sz="1600">
                        <a:effectLst/>
                        <a:latin typeface="微软雅黑" panose="020B0503020204020204" pitchFamily="34" charset="-122"/>
                        <a:ea typeface="微软雅黑" panose="020B0503020204020204" pitchFamily="34" charset="-122"/>
                      </a:endParaRPr>
                    </a:p>
                  </a:txBody>
                  <a:tcPr marL="68580" marR="68580"/>
                </a:tc>
              </a:tr>
              <a:tr h="404072">
                <a:tc>
                  <a:txBody>
                    <a:bodyPr/>
                    <a:lstStyle/>
                    <a:p>
                      <a:pPr marL="0" marR="0" algn="just">
                        <a:spcBef>
                          <a:spcPts val="0"/>
                        </a:spcBef>
                        <a:spcAft>
                          <a:spcPts val="0"/>
                        </a:spcAft>
                      </a:pPr>
                      <a:r>
                        <a:rPr lang="zh-CN" altLang="en-US" sz="1600">
                          <a:effectLst/>
                          <a:latin typeface="微软雅黑" panose="020B0503020204020204" pitchFamily="34" charset="-122"/>
                          <a:ea typeface="微软雅黑" panose="020B0503020204020204" pitchFamily="34" charset="-122"/>
                        </a:rPr>
                        <a:t>测试项目</a:t>
                      </a:r>
                      <a:endParaRPr lang="zh-CN" altLang="en-US" sz="1600">
                        <a:effectLst/>
                        <a:latin typeface="微软雅黑" panose="020B0503020204020204" pitchFamily="34" charset="-122"/>
                        <a:ea typeface="微软雅黑" panose="020B0503020204020204" pitchFamily="34" charset="-122"/>
                      </a:endParaRPr>
                    </a:p>
                  </a:txBody>
                  <a:tcPr marL="68580" marR="68580"/>
                </a:tc>
                <a:tc>
                  <a:txBody>
                    <a:bodyPr/>
                    <a:lstStyle/>
                    <a:p>
                      <a:pPr marL="0" marR="0" algn="just">
                        <a:spcBef>
                          <a:spcPts val="0"/>
                        </a:spcBef>
                        <a:spcAft>
                          <a:spcPts val="0"/>
                        </a:spcAft>
                      </a:pPr>
                      <a:r>
                        <a:rPr lang="en-US" sz="1600">
                          <a:effectLst/>
                          <a:latin typeface="微软雅黑" panose="020B0503020204020204" pitchFamily="34" charset="-122"/>
                          <a:ea typeface="微软雅黑" panose="020B0503020204020204" pitchFamily="34" charset="-122"/>
                        </a:rPr>
                        <a:t>ELF</a:t>
                      </a:r>
                      <a:r>
                        <a:rPr lang="zh-CN" altLang="en-US" sz="1600">
                          <a:effectLst/>
                          <a:latin typeface="微软雅黑" panose="020B0503020204020204" pitchFamily="34" charset="-122"/>
                          <a:ea typeface="微软雅黑" panose="020B0503020204020204" pitchFamily="34" charset="-122"/>
                        </a:rPr>
                        <a:t>文件解析器</a:t>
                      </a:r>
                      <a:endParaRPr lang="zh-CN" altLang="en-US" sz="1600">
                        <a:effectLst/>
                        <a:latin typeface="微软雅黑" panose="020B0503020204020204" pitchFamily="34" charset="-122"/>
                        <a:ea typeface="微软雅黑" panose="020B0503020204020204" pitchFamily="34" charset="-122"/>
                      </a:endParaRPr>
                    </a:p>
                  </a:txBody>
                  <a:tcPr marL="68580" marR="68580"/>
                </a:tc>
              </a:tr>
              <a:tr h="404072">
                <a:tc>
                  <a:txBody>
                    <a:bodyPr/>
                    <a:lstStyle/>
                    <a:p>
                      <a:pPr marL="0" marR="0" algn="just">
                        <a:spcBef>
                          <a:spcPts val="0"/>
                        </a:spcBef>
                        <a:spcAft>
                          <a:spcPts val="0"/>
                        </a:spcAft>
                      </a:pPr>
                      <a:r>
                        <a:rPr lang="zh-CN" altLang="en-US" sz="1600">
                          <a:effectLst/>
                          <a:latin typeface="微软雅黑" panose="020B0503020204020204" pitchFamily="34" charset="-122"/>
                          <a:ea typeface="微软雅黑" panose="020B0503020204020204" pitchFamily="34" charset="-122"/>
                        </a:rPr>
                        <a:t>测试标题</a:t>
                      </a:r>
                      <a:endParaRPr lang="zh-CN" altLang="en-US" sz="1600">
                        <a:effectLst/>
                        <a:latin typeface="微软雅黑" panose="020B0503020204020204" pitchFamily="34" charset="-122"/>
                        <a:ea typeface="微软雅黑" panose="020B0503020204020204" pitchFamily="34" charset="-122"/>
                      </a:endParaRPr>
                    </a:p>
                  </a:txBody>
                  <a:tcPr marL="68580" marR="68580"/>
                </a:tc>
                <a:tc>
                  <a:txBody>
                    <a:bodyPr/>
                    <a:lstStyle/>
                    <a:p>
                      <a:pPr marL="0" marR="0" algn="just">
                        <a:spcBef>
                          <a:spcPts val="0"/>
                        </a:spcBef>
                        <a:spcAft>
                          <a:spcPts val="0"/>
                        </a:spcAft>
                      </a:pPr>
                      <a:r>
                        <a:rPr lang="en-US" sz="1600">
                          <a:effectLst/>
                          <a:latin typeface="微软雅黑" panose="020B0503020204020204" pitchFamily="34" charset="-122"/>
                          <a:ea typeface="微软雅黑" panose="020B0503020204020204" pitchFamily="34" charset="-122"/>
                        </a:rPr>
                        <a:t>-n</a:t>
                      </a:r>
                      <a:r>
                        <a:rPr lang="zh-CN" altLang="en-US" sz="1600">
                          <a:effectLst/>
                          <a:latin typeface="微软雅黑" panose="020B0503020204020204" pitchFamily="34" charset="-122"/>
                          <a:ea typeface="微软雅黑" panose="020B0503020204020204" pitchFamily="34" charset="-122"/>
                        </a:rPr>
                        <a:t>参数测试</a:t>
                      </a:r>
                      <a:endParaRPr lang="zh-CN" altLang="en-US" sz="1600">
                        <a:effectLst/>
                        <a:latin typeface="微软雅黑" panose="020B0503020204020204" pitchFamily="34" charset="-122"/>
                        <a:ea typeface="微软雅黑" panose="020B0503020204020204" pitchFamily="34" charset="-122"/>
                      </a:endParaRPr>
                    </a:p>
                  </a:txBody>
                  <a:tcPr marL="68580" marR="68580"/>
                </a:tc>
              </a:tr>
              <a:tr h="404072">
                <a:tc>
                  <a:txBody>
                    <a:bodyPr/>
                    <a:lstStyle/>
                    <a:p>
                      <a:pPr marL="0" marR="0" algn="just">
                        <a:spcBef>
                          <a:spcPts val="0"/>
                        </a:spcBef>
                        <a:spcAft>
                          <a:spcPts val="0"/>
                        </a:spcAft>
                      </a:pPr>
                      <a:r>
                        <a:rPr lang="zh-CN" altLang="en-US" sz="1600">
                          <a:effectLst/>
                          <a:latin typeface="微软雅黑" panose="020B0503020204020204" pitchFamily="34" charset="-122"/>
                          <a:ea typeface="微软雅黑" panose="020B0503020204020204" pitchFamily="34" charset="-122"/>
                        </a:rPr>
                        <a:t>重要级别</a:t>
                      </a:r>
                      <a:endParaRPr lang="zh-CN" altLang="en-US" sz="1600">
                        <a:effectLst/>
                        <a:latin typeface="微软雅黑" panose="020B0503020204020204" pitchFamily="34" charset="-122"/>
                        <a:ea typeface="微软雅黑" panose="020B0503020204020204" pitchFamily="34" charset="-122"/>
                      </a:endParaRPr>
                    </a:p>
                  </a:txBody>
                  <a:tcPr marL="68580" marR="68580"/>
                </a:tc>
                <a:tc>
                  <a:txBody>
                    <a:bodyPr/>
                    <a:lstStyle/>
                    <a:p>
                      <a:pPr marL="0" marR="0" algn="just">
                        <a:spcBef>
                          <a:spcPts val="0"/>
                        </a:spcBef>
                        <a:spcAft>
                          <a:spcPts val="0"/>
                        </a:spcAft>
                      </a:pPr>
                      <a:r>
                        <a:rPr lang="zh-CN" altLang="en-US" sz="1600">
                          <a:effectLst/>
                          <a:latin typeface="微软雅黑" panose="020B0503020204020204" pitchFamily="34" charset="-122"/>
                          <a:ea typeface="微软雅黑" panose="020B0503020204020204" pitchFamily="34" charset="-122"/>
                        </a:rPr>
                        <a:t>中</a:t>
                      </a:r>
                      <a:endParaRPr lang="zh-CN" altLang="en-US" sz="1600">
                        <a:effectLst/>
                        <a:latin typeface="微软雅黑" panose="020B0503020204020204" pitchFamily="34" charset="-122"/>
                        <a:ea typeface="微软雅黑" panose="020B0503020204020204" pitchFamily="34" charset="-122"/>
                      </a:endParaRPr>
                    </a:p>
                  </a:txBody>
                  <a:tcPr marL="68580" marR="68580"/>
                </a:tc>
              </a:tr>
              <a:tr h="404072">
                <a:tc>
                  <a:txBody>
                    <a:bodyPr/>
                    <a:lstStyle/>
                    <a:p>
                      <a:pPr marL="0" marR="0" algn="just">
                        <a:spcBef>
                          <a:spcPts val="0"/>
                        </a:spcBef>
                        <a:spcAft>
                          <a:spcPts val="0"/>
                        </a:spcAft>
                      </a:pPr>
                      <a:r>
                        <a:rPr lang="zh-CN" altLang="en-US" sz="1600">
                          <a:effectLst/>
                          <a:latin typeface="微软雅黑" panose="020B0503020204020204" pitchFamily="34" charset="-122"/>
                          <a:ea typeface="微软雅黑" panose="020B0503020204020204" pitchFamily="34" charset="-122"/>
                        </a:rPr>
                        <a:t>预置条件</a:t>
                      </a:r>
                      <a:endParaRPr lang="zh-CN" altLang="en-US" sz="1600">
                        <a:effectLst/>
                        <a:latin typeface="微软雅黑" panose="020B0503020204020204" pitchFamily="34" charset="-122"/>
                        <a:ea typeface="微软雅黑" panose="020B0503020204020204" pitchFamily="34" charset="-122"/>
                      </a:endParaRPr>
                    </a:p>
                  </a:txBody>
                  <a:tcPr marL="68580" marR="68580"/>
                </a:tc>
                <a:tc>
                  <a:txBody>
                    <a:bodyPr/>
                    <a:lstStyle/>
                    <a:p>
                      <a:pPr marL="0" marR="0" algn="just">
                        <a:spcBef>
                          <a:spcPts val="0"/>
                        </a:spcBef>
                        <a:spcAft>
                          <a:spcPts val="0"/>
                        </a:spcAft>
                      </a:pPr>
                      <a:r>
                        <a:rPr lang="zh-CN" altLang="en-US" sz="1600">
                          <a:effectLst/>
                          <a:latin typeface="微软雅黑" panose="020B0503020204020204" pitchFamily="34" charset="-122"/>
                          <a:ea typeface="微软雅黑" panose="020B0503020204020204" pitchFamily="34" charset="-122"/>
                        </a:rPr>
                        <a:t>无</a:t>
                      </a:r>
                      <a:endParaRPr lang="zh-CN" altLang="en-US" sz="1600">
                        <a:effectLst/>
                        <a:latin typeface="微软雅黑" panose="020B0503020204020204" pitchFamily="34" charset="-122"/>
                        <a:ea typeface="微软雅黑" panose="020B0503020204020204" pitchFamily="34" charset="-122"/>
                      </a:endParaRPr>
                    </a:p>
                  </a:txBody>
                  <a:tcPr marL="68580" marR="68580"/>
                </a:tc>
              </a:tr>
              <a:tr h="404072">
                <a:tc>
                  <a:txBody>
                    <a:bodyPr/>
                    <a:lstStyle/>
                    <a:p>
                      <a:pPr marL="0" marR="0" algn="just">
                        <a:spcBef>
                          <a:spcPts val="0"/>
                        </a:spcBef>
                        <a:spcAft>
                          <a:spcPts val="0"/>
                        </a:spcAft>
                      </a:pPr>
                      <a:r>
                        <a:rPr lang="zh-CN" altLang="en-US" sz="1600">
                          <a:effectLst/>
                          <a:latin typeface="微软雅黑" panose="020B0503020204020204" pitchFamily="34" charset="-122"/>
                          <a:ea typeface="微软雅黑" panose="020B0503020204020204" pitchFamily="34" charset="-122"/>
                        </a:rPr>
                        <a:t>输入</a:t>
                      </a:r>
                      <a:endParaRPr lang="zh-CN" altLang="en-US" sz="1600">
                        <a:effectLst/>
                        <a:latin typeface="微软雅黑" panose="020B0503020204020204" pitchFamily="34" charset="-122"/>
                        <a:ea typeface="微软雅黑" panose="020B0503020204020204" pitchFamily="34" charset="-122"/>
                      </a:endParaRPr>
                    </a:p>
                  </a:txBody>
                  <a:tcPr marL="68580" marR="68580"/>
                </a:tc>
                <a:tc>
                  <a:txBody>
                    <a:bodyPr/>
                    <a:lstStyle/>
                    <a:p>
                      <a:pPr marL="0" marR="0" algn="just">
                        <a:spcBef>
                          <a:spcPts val="0"/>
                        </a:spcBef>
                        <a:spcAft>
                          <a:spcPts val="0"/>
                        </a:spcAft>
                      </a:pPr>
                      <a:r>
                        <a:rPr lang="zh-CN" altLang="en-US" sz="1600">
                          <a:effectLst/>
                          <a:latin typeface="微软雅黑" panose="020B0503020204020204" pitchFamily="34" charset="-122"/>
                          <a:ea typeface="微软雅黑" panose="020B0503020204020204" pitchFamily="34" charset="-122"/>
                        </a:rPr>
                        <a:t>命令：</a:t>
                      </a:r>
                      <a:r>
                        <a:rPr lang="en-US" altLang="zh-CN" sz="1600">
                          <a:effectLst/>
                          <a:latin typeface="微软雅黑" panose="020B0503020204020204" pitchFamily="34" charset="-122"/>
                          <a:ea typeface="微软雅黑" panose="020B0503020204020204" pitchFamily="34" charset="-122"/>
                        </a:rPr>
                        <a:t>./</a:t>
                      </a:r>
                      <a:r>
                        <a:rPr lang="en-US" sz="1600">
                          <a:effectLst/>
                          <a:latin typeface="微软雅黑" panose="020B0503020204020204" pitchFamily="34" charset="-122"/>
                          <a:ea typeface="微软雅黑" panose="020B0503020204020204" pitchFamily="34" charset="-122"/>
                        </a:rPr>
                        <a:t>elfParser -s ./sudoer.so</a:t>
                      </a:r>
                      <a:endParaRPr lang="en-US" sz="1600">
                        <a:effectLst/>
                        <a:latin typeface="微软雅黑" panose="020B0503020204020204" pitchFamily="34" charset="-122"/>
                        <a:ea typeface="微软雅黑" panose="020B0503020204020204" pitchFamily="34" charset="-122"/>
                      </a:endParaRPr>
                    </a:p>
                  </a:txBody>
                  <a:tcPr marL="68580" marR="68580"/>
                </a:tc>
              </a:tr>
              <a:tr h="404072">
                <a:tc>
                  <a:txBody>
                    <a:bodyPr/>
                    <a:lstStyle/>
                    <a:p>
                      <a:pPr marL="0" marR="0" algn="just">
                        <a:spcBef>
                          <a:spcPts val="0"/>
                        </a:spcBef>
                        <a:spcAft>
                          <a:spcPts val="0"/>
                        </a:spcAft>
                      </a:pPr>
                      <a:r>
                        <a:rPr lang="zh-CN" altLang="en-US" sz="1600">
                          <a:effectLst/>
                          <a:latin typeface="微软雅黑" panose="020B0503020204020204" pitchFamily="34" charset="-122"/>
                          <a:ea typeface="微软雅黑" panose="020B0503020204020204" pitchFamily="34" charset="-122"/>
                        </a:rPr>
                        <a:t>操作步骤</a:t>
                      </a:r>
                      <a:endParaRPr lang="zh-CN" altLang="en-US" sz="1600">
                        <a:effectLst/>
                        <a:latin typeface="微软雅黑" panose="020B0503020204020204" pitchFamily="34" charset="-122"/>
                        <a:ea typeface="微软雅黑" panose="020B0503020204020204" pitchFamily="34" charset="-122"/>
                      </a:endParaRPr>
                    </a:p>
                  </a:txBody>
                  <a:tcPr marL="68580" marR="68580"/>
                </a:tc>
                <a:tc>
                  <a:txBody>
                    <a:bodyPr/>
                    <a:lstStyle/>
                    <a:p>
                      <a:pPr marL="0" marR="0" algn="just">
                        <a:spcBef>
                          <a:spcPts val="0"/>
                        </a:spcBef>
                        <a:spcAft>
                          <a:spcPts val="0"/>
                        </a:spcAft>
                      </a:pPr>
                      <a:r>
                        <a:rPr lang="en-US" altLang="zh-CN" sz="1600">
                          <a:effectLst/>
                          <a:latin typeface="微软雅黑" panose="020B0503020204020204" pitchFamily="34" charset="-122"/>
                          <a:ea typeface="微软雅黑" panose="020B0503020204020204" pitchFamily="34" charset="-122"/>
                        </a:rPr>
                        <a:t>1</a:t>
                      </a:r>
                      <a:r>
                        <a:rPr lang="zh-CN" altLang="en-US" sz="1600">
                          <a:effectLst/>
                          <a:latin typeface="微软雅黑" panose="020B0503020204020204" pitchFamily="34" charset="-122"/>
                          <a:ea typeface="微软雅黑" panose="020B0503020204020204" pitchFamily="34" charset="-122"/>
                        </a:rPr>
                        <a:t>在</a:t>
                      </a:r>
                      <a:r>
                        <a:rPr lang="en-US" altLang="zh-CN" sz="1600">
                          <a:effectLst/>
                          <a:latin typeface="微软雅黑" panose="020B0503020204020204" pitchFamily="34" charset="-122"/>
                          <a:ea typeface="微软雅黑" panose="020B0503020204020204" pitchFamily="34" charset="-122"/>
                        </a:rPr>
                        <a:t>shell</a:t>
                      </a:r>
                      <a:r>
                        <a:rPr lang="zh-CN" altLang="en-US" sz="1600">
                          <a:effectLst/>
                          <a:latin typeface="微软雅黑" panose="020B0503020204020204" pitchFamily="34" charset="-122"/>
                          <a:ea typeface="微软雅黑" panose="020B0503020204020204" pitchFamily="34" charset="-122"/>
                        </a:rPr>
                        <a:t>中执行输入命令，包含当前目录、对应参数和目标文件，回车</a:t>
                      </a:r>
                      <a:endParaRPr lang="zh-CN" altLang="en-US" sz="1600">
                        <a:effectLst/>
                        <a:latin typeface="微软雅黑" panose="020B0503020204020204" pitchFamily="34" charset="-122"/>
                        <a:ea typeface="微软雅黑" panose="020B0503020204020204" pitchFamily="34" charset="-122"/>
                      </a:endParaRPr>
                    </a:p>
                  </a:txBody>
                  <a:tcPr marL="68580" marR="68580"/>
                </a:tc>
              </a:tr>
              <a:tr h="404072">
                <a:tc>
                  <a:txBody>
                    <a:bodyPr/>
                    <a:lstStyle/>
                    <a:p>
                      <a:pPr marL="0" marR="0" algn="just">
                        <a:spcBef>
                          <a:spcPts val="0"/>
                        </a:spcBef>
                        <a:spcAft>
                          <a:spcPts val="0"/>
                        </a:spcAft>
                      </a:pPr>
                      <a:r>
                        <a:rPr lang="zh-CN" altLang="en-US" sz="1600">
                          <a:effectLst/>
                          <a:latin typeface="微软雅黑" panose="020B0503020204020204" pitchFamily="34" charset="-122"/>
                          <a:ea typeface="微软雅黑" panose="020B0503020204020204" pitchFamily="34" charset="-122"/>
                        </a:rPr>
                        <a:t>预期输出</a:t>
                      </a:r>
                      <a:endParaRPr lang="zh-CN" altLang="en-US" sz="1600">
                        <a:effectLst/>
                        <a:latin typeface="微软雅黑" panose="020B0503020204020204" pitchFamily="34" charset="-122"/>
                        <a:ea typeface="微软雅黑" panose="020B0503020204020204" pitchFamily="34" charset="-122"/>
                      </a:endParaRPr>
                    </a:p>
                  </a:txBody>
                  <a:tcPr marL="68580" marR="68580"/>
                </a:tc>
                <a:tc>
                  <a:txBody>
                    <a:bodyPr/>
                    <a:lstStyle/>
                    <a:p>
                      <a:pPr marL="0" marR="0" algn="just">
                        <a:spcBef>
                          <a:spcPts val="0"/>
                        </a:spcBef>
                        <a:spcAft>
                          <a:spcPts val="0"/>
                        </a:spcAft>
                      </a:pPr>
                      <a:r>
                        <a:rPr lang="en-US" altLang="zh-CN" sz="1600" dirty="0">
                          <a:effectLst/>
                          <a:latin typeface="微软雅黑" panose="020B0503020204020204" pitchFamily="34" charset="-122"/>
                          <a:ea typeface="微软雅黑" panose="020B0503020204020204" pitchFamily="34" charset="-122"/>
                        </a:rPr>
                        <a:t>1</a:t>
                      </a:r>
                      <a:r>
                        <a:rPr lang="zh-CN" altLang="en-US" sz="1600" dirty="0">
                          <a:effectLst/>
                          <a:latin typeface="微软雅黑" panose="020B0503020204020204" pitchFamily="34" charset="-122"/>
                          <a:ea typeface="微软雅黑" panose="020B0503020204020204" pitchFamily="34" charset="-122"/>
                        </a:rPr>
                        <a:t>显示</a:t>
                      </a:r>
                      <a:r>
                        <a:rPr lang="en-US" altLang="zh-CN" sz="1600" dirty="0">
                          <a:effectLst/>
                          <a:latin typeface="微软雅黑" panose="020B0503020204020204" pitchFamily="34" charset="-122"/>
                          <a:ea typeface="微软雅黑" panose="020B0503020204020204" pitchFamily="34" charset="-122"/>
                        </a:rPr>
                        <a:t>note</a:t>
                      </a:r>
                      <a:r>
                        <a:rPr lang="zh-CN" altLang="en-US" sz="1600" dirty="0">
                          <a:effectLst/>
                          <a:latin typeface="微软雅黑" panose="020B0503020204020204" pitchFamily="34" charset="-122"/>
                          <a:ea typeface="微软雅黑" panose="020B0503020204020204" pitchFamily="34" charset="-122"/>
                        </a:rPr>
                        <a:t>段的信息</a:t>
                      </a:r>
                      <a:endParaRPr lang="zh-CN" altLang="en-US" sz="1600" dirty="0">
                        <a:effectLst/>
                        <a:latin typeface="微软雅黑" panose="020B0503020204020204" pitchFamily="34" charset="-122"/>
                        <a:ea typeface="微软雅黑" panose="020B0503020204020204" pitchFamily="34" charset="-122"/>
                      </a:endParaRPr>
                    </a:p>
                  </a:txBody>
                  <a:tcPr marL="68580" marR="68580"/>
                </a:tc>
              </a:tr>
            </a:tbl>
          </a:graphicData>
        </a:graphic>
      </p:graphicFrame>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700633" y="3294675"/>
            <a:ext cx="5264686" cy="2199685"/>
          </a:xfrm>
          <a:prstGeom prst="rect">
            <a:avLst/>
          </a:prstGeom>
        </p:spPr>
      </p:pic>
      <p:sp>
        <p:nvSpPr>
          <p:cNvPr id="3" name="文本框 2"/>
          <p:cNvSpPr txBox="1"/>
          <p:nvPr/>
        </p:nvSpPr>
        <p:spPr>
          <a:xfrm>
            <a:off x="747395" y="241935"/>
            <a:ext cx="4046855" cy="521970"/>
          </a:xfrm>
          <a:prstGeom prst="rect">
            <a:avLst/>
          </a:prstGeom>
          <a:noFill/>
        </p:spPr>
        <p:txBody>
          <a:bodyPr wrap="square" rtlCol="0">
            <a:spAutoFit/>
          </a:bodyPr>
          <a:lstStyle/>
          <a:p>
            <a:r>
              <a:rPr lang="zh-CN" altLang="en-US" sz="2800" b="1" spc="100" dirty="0">
                <a:solidFill>
                  <a:schemeClr val="accent1"/>
                </a:solidFill>
                <a:latin typeface="微软雅黑" panose="020B0503020204020204" pitchFamily="34" charset="-122"/>
                <a:ea typeface="微软雅黑" panose="020B0503020204020204" pitchFamily="34" charset="-122"/>
              </a:rPr>
              <a:t>第五部分 系统测试</a:t>
            </a:r>
            <a:endParaRPr lang="zh-CN" altLang="en-US" sz="2800" b="1" spc="100" dirty="0">
              <a:solidFill>
                <a:schemeClr val="accent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椭圆 23"/>
          <p:cNvSpPr/>
          <p:nvPr/>
        </p:nvSpPr>
        <p:spPr>
          <a:xfrm>
            <a:off x="317506" y="1081184"/>
            <a:ext cx="1471719" cy="1471719"/>
          </a:xfrm>
          <a:prstGeom prst="ellipse">
            <a:avLst/>
          </a:prstGeom>
          <a:solidFill>
            <a:schemeClr val="accent1"/>
          </a:solidFill>
          <a:ln w="63500" cap="flat" cmpd="sng" algn="ctr">
            <a:solidFill>
              <a:sysClr val="window" lastClr="FFFF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测试用例</a:t>
            </a:r>
            <a:endParaRPr kumimoji="0" lang="zh-CN" altLang="en-US" sz="28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2" name="椭圆 21"/>
          <p:cNvSpPr/>
          <p:nvPr/>
        </p:nvSpPr>
        <p:spPr>
          <a:xfrm flipH="1">
            <a:off x="6248400" y="1081183"/>
            <a:ext cx="1471719" cy="1471719"/>
          </a:xfrm>
          <a:prstGeom prst="ellipse">
            <a:avLst/>
          </a:prstGeom>
          <a:solidFill>
            <a:schemeClr val="accent2"/>
          </a:solidFill>
          <a:ln w="635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运行结果</a:t>
            </a:r>
            <a:endParaRPr kumimoji="0" lang="zh-CN" altLang="en-US" sz="28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6" name="文本框 25"/>
          <p:cNvSpPr txBox="1"/>
          <p:nvPr/>
        </p:nvSpPr>
        <p:spPr>
          <a:xfrm flipH="1">
            <a:off x="2046054" y="1616988"/>
            <a:ext cx="1934468"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000" b="1" i="0" u="none" strike="noStrike" kern="1200" cap="none" spc="0" normalizeH="0" baseline="0" noProof="0" dirty="0">
                <a:ln>
                  <a:noFill/>
                </a:ln>
                <a:solidFill>
                  <a:srgbClr val="006D39"/>
                </a:solidFill>
                <a:effectLst/>
                <a:uLnTx/>
                <a:uFillTx/>
                <a:latin typeface="微软雅黑"/>
                <a:ea typeface="微软雅黑"/>
                <a:cs typeface="+mn-cs"/>
              </a:rPr>
              <a:t>-s</a:t>
            </a:r>
            <a:r>
              <a:rPr kumimoji="0" lang="zh-CN" altLang="en-US" sz="2000" b="1" i="0" u="none" strike="noStrike" kern="1200" cap="none" spc="0" normalizeH="0" baseline="0" noProof="0" dirty="0">
                <a:ln>
                  <a:noFill/>
                </a:ln>
                <a:solidFill>
                  <a:srgbClr val="006D39"/>
                </a:solidFill>
                <a:effectLst/>
                <a:uLnTx/>
                <a:uFillTx/>
                <a:latin typeface="微软雅黑"/>
                <a:ea typeface="微软雅黑"/>
                <a:cs typeface="+mn-cs"/>
              </a:rPr>
              <a:t>参数</a:t>
            </a:r>
            <a:endParaRPr kumimoji="0" lang="zh-CN" altLang="en-US" sz="2000" b="1" i="0" u="none" strike="noStrike" kern="1200" cap="none" spc="0" normalizeH="0" baseline="0" noProof="0" dirty="0">
              <a:ln>
                <a:noFill/>
              </a:ln>
              <a:solidFill>
                <a:srgbClr val="006D39"/>
              </a:solidFill>
              <a:effectLst/>
              <a:uLnTx/>
              <a:uFillTx/>
              <a:latin typeface="微软雅黑"/>
              <a:ea typeface="微软雅黑"/>
              <a:cs typeface="+mn-cs"/>
            </a:endParaRPr>
          </a:p>
        </p:txBody>
      </p:sp>
      <p:sp>
        <p:nvSpPr>
          <p:cNvPr id="2" name="灯片编号占位符 1"/>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48F10FC4-DD5C-4C24-B849-D8A0B2DC9874}" type="slidenum">
              <a:rPr kumimoji="0" lang="zh-CN" altLang="en-US" sz="1100" b="0" i="0" u="none" strike="noStrike" kern="1200" cap="none" spc="0" normalizeH="0" baseline="0" noProof="0" smtClean="0">
                <a:ln>
                  <a:noFill/>
                </a:ln>
                <a:solidFill>
                  <a:prstClr val="white"/>
                </a:solidFill>
                <a:effectLst/>
                <a:uLnTx/>
                <a:uFillTx/>
                <a:latin typeface="微软雅黑" panose="020B0503020204020204" pitchFamily="34" charset="-122"/>
                <a:ea typeface="微软雅黑" panose="020B0503020204020204" pitchFamily="34" charset="-122"/>
                <a:cs typeface="+mn-cs"/>
              </a:rPr>
            </a:fld>
            <a:endParaRPr kumimoji="0" lang="zh-CN" altLang="en-US" sz="11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aphicFrame>
        <p:nvGraphicFramePr>
          <p:cNvPr id="5" name="表格 4"/>
          <p:cNvGraphicFramePr>
            <a:graphicFrameLocks noGrp="1"/>
          </p:cNvGraphicFramePr>
          <p:nvPr/>
        </p:nvGraphicFramePr>
        <p:xfrm>
          <a:off x="111760" y="2690706"/>
          <a:ext cx="5803056" cy="3407624"/>
        </p:xfrm>
        <a:graphic>
          <a:graphicData uri="http://schemas.openxmlformats.org/drawingml/2006/table">
            <a:tbl>
              <a:tblPr firstRow="1" bandRow="1">
                <a:tableStyleId>{5C22544A-7EE6-4342-B048-85BDC9FD1C3A}</a:tableStyleId>
              </a:tblPr>
              <a:tblGrid>
                <a:gridCol w="1534160"/>
                <a:gridCol w="4268896"/>
              </a:tblGrid>
              <a:tr h="404072">
                <a:tc>
                  <a:txBody>
                    <a:bodyPr/>
                    <a:lstStyle/>
                    <a:p>
                      <a:pPr marL="0" marR="0" algn="just">
                        <a:spcBef>
                          <a:spcPts val="0"/>
                        </a:spcBef>
                        <a:spcAft>
                          <a:spcPts val="0"/>
                        </a:spcAft>
                      </a:pPr>
                      <a:r>
                        <a:rPr lang="zh-CN" altLang="en-US" sz="1600">
                          <a:effectLst/>
                          <a:latin typeface="微软雅黑" panose="020B0503020204020204" pitchFamily="34" charset="-122"/>
                          <a:ea typeface="微软雅黑" panose="020B0503020204020204" pitchFamily="34" charset="-122"/>
                        </a:rPr>
                        <a:t>测试用例编号</a:t>
                      </a:r>
                      <a:endParaRPr lang="zh-CN" altLang="en-US" sz="1600">
                        <a:effectLst/>
                        <a:latin typeface="微软雅黑" panose="020B0503020204020204" pitchFamily="34" charset="-122"/>
                        <a:ea typeface="微软雅黑" panose="020B0503020204020204" pitchFamily="34" charset="-122"/>
                      </a:endParaRPr>
                    </a:p>
                  </a:txBody>
                  <a:tcPr marL="68580" marR="68580"/>
                </a:tc>
                <a:tc>
                  <a:txBody>
                    <a:bodyPr/>
                    <a:lstStyle/>
                    <a:p>
                      <a:pPr marL="0" marR="0" algn="just">
                        <a:spcBef>
                          <a:spcPts val="0"/>
                        </a:spcBef>
                        <a:spcAft>
                          <a:spcPts val="0"/>
                        </a:spcAft>
                      </a:pPr>
                      <a:r>
                        <a:rPr lang="en-US" sz="1600">
                          <a:effectLst/>
                          <a:latin typeface="微软雅黑" panose="020B0503020204020204" pitchFamily="34" charset="-122"/>
                          <a:ea typeface="微软雅黑" panose="020B0503020204020204" pitchFamily="34" charset="-122"/>
                        </a:rPr>
                        <a:t>ELF_TEST_001</a:t>
                      </a:r>
                      <a:endParaRPr lang="en-US" sz="1600">
                        <a:effectLst/>
                        <a:latin typeface="微软雅黑" panose="020B0503020204020204" pitchFamily="34" charset="-122"/>
                        <a:ea typeface="微软雅黑" panose="020B0503020204020204" pitchFamily="34" charset="-122"/>
                      </a:endParaRPr>
                    </a:p>
                  </a:txBody>
                  <a:tcPr marL="68580" marR="68580"/>
                </a:tc>
              </a:tr>
              <a:tr h="404072">
                <a:tc>
                  <a:txBody>
                    <a:bodyPr/>
                    <a:lstStyle/>
                    <a:p>
                      <a:pPr marL="0" marR="0" algn="just">
                        <a:spcBef>
                          <a:spcPts val="0"/>
                        </a:spcBef>
                        <a:spcAft>
                          <a:spcPts val="0"/>
                        </a:spcAft>
                      </a:pPr>
                      <a:r>
                        <a:rPr lang="zh-CN" altLang="en-US" sz="1600">
                          <a:effectLst/>
                          <a:latin typeface="微软雅黑" panose="020B0503020204020204" pitchFamily="34" charset="-122"/>
                          <a:ea typeface="微软雅黑" panose="020B0503020204020204" pitchFamily="34" charset="-122"/>
                        </a:rPr>
                        <a:t>测试项目</a:t>
                      </a:r>
                      <a:endParaRPr lang="zh-CN" altLang="en-US" sz="1600">
                        <a:effectLst/>
                        <a:latin typeface="微软雅黑" panose="020B0503020204020204" pitchFamily="34" charset="-122"/>
                        <a:ea typeface="微软雅黑" panose="020B0503020204020204" pitchFamily="34" charset="-122"/>
                      </a:endParaRPr>
                    </a:p>
                  </a:txBody>
                  <a:tcPr marL="68580" marR="68580"/>
                </a:tc>
                <a:tc>
                  <a:txBody>
                    <a:bodyPr/>
                    <a:lstStyle/>
                    <a:p>
                      <a:pPr marL="0" marR="0" algn="just">
                        <a:spcBef>
                          <a:spcPts val="0"/>
                        </a:spcBef>
                        <a:spcAft>
                          <a:spcPts val="0"/>
                        </a:spcAft>
                      </a:pPr>
                      <a:r>
                        <a:rPr lang="en-US" sz="1600">
                          <a:effectLst/>
                          <a:latin typeface="微软雅黑" panose="020B0503020204020204" pitchFamily="34" charset="-122"/>
                          <a:ea typeface="微软雅黑" panose="020B0503020204020204" pitchFamily="34" charset="-122"/>
                        </a:rPr>
                        <a:t>ELF</a:t>
                      </a:r>
                      <a:r>
                        <a:rPr lang="zh-CN" altLang="en-US" sz="1600">
                          <a:effectLst/>
                          <a:latin typeface="微软雅黑" panose="020B0503020204020204" pitchFamily="34" charset="-122"/>
                          <a:ea typeface="微软雅黑" panose="020B0503020204020204" pitchFamily="34" charset="-122"/>
                        </a:rPr>
                        <a:t>文件解析器</a:t>
                      </a:r>
                      <a:endParaRPr lang="zh-CN" altLang="en-US" sz="1600">
                        <a:effectLst/>
                        <a:latin typeface="微软雅黑" panose="020B0503020204020204" pitchFamily="34" charset="-122"/>
                        <a:ea typeface="微软雅黑" panose="020B0503020204020204" pitchFamily="34" charset="-122"/>
                      </a:endParaRPr>
                    </a:p>
                  </a:txBody>
                  <a:tcPr marL="68580" marR="68580"/>
                </a:tc>
              </a:tr>
              <a:tr h="404072">
                <a:tc>
                  <a:txBody>
                    <a:bodyPr/>
                    <a:lstStyle/>
                    <a:p>
                      <a:pPr marL="0" marR="0" algn="just">
                        <a:spcBef>
                          <a:spcPts val="0"/>
                        </a:spcBef>
                        <a:spcAft>
                          <a:spcPts val="0"/>
                        </a:spcAft>
                      </a:pPr>
                      <a:r>
                        <a:rPr lang="zh-CN" altLang="en-US" sz="1600">
                          <a:effectLst/>
                          <a:latin typeface="微软雅黑" panose="020B0503020204020204" pitchFamily="34" charset="-122"/>
                          <a:ea typeface="微软雅黑" panose="020B0503020204020204" pitchFamily="34" charset="-122"/>
                        </a:rPr>
                        <a:t>测试标题</a:t>
                      </a:r>
                      <a:endParaRPr lang="zh-CN" altLang="en-US" sz="1600">
                        <a:effectLst/>
                        <a:latin typeface="微软雅黑" panose="020B0503020204020204" pitchFamily="34" charset="-122"/>
                        <a:ea typeface="微软雅黑" panose="020B0503020204020204" pitchFamily="34" charset="-122"/>
                      </a:endParaRPr>
                    </a:p>
                  </a:txBody>
                  <a:tcPr marL="68580" marR="68580"/>
                </a:tc>
                <a:tc>
                  <a:txBody>
                    <a:bodyPr/>
                    <a:lstStyle/>
                    <a:p>
                      <a:pPr marL="0" marR="0" algn="just">
                        <a:spcBef>
                          <a:spcPts val="0"/>
                        </a:spcBef>
                        <a:spcAft>
                          <a:spcPts val="0"/>
                        </a:spcAft>
                      </a:pPr>
                      <a:r>
                        <a:rPr lang="en-US" sz="1600">
                          <a:effectLst/>
                          <a:latin typeface="微软雅黑" panose="020B0503020204020204" pitchFamily="34" charset="-122"/>
                          <a:ea typeface="微软雅黑" panose="020B0503020204020204" pitchFamily="34" charset="-122"/>
                        </a:rPr>
                        <a:t>-s</a:t>
                      </a:r>
                      <a:r>
                        <a:rPr lang="zh-CN" altLang="en-US" sz="1600">
                          <a:effectLst/>
                          <a:latin typeface="微软雅黑" panose="020B0503020204020204" pitchFamily="34" charset="-122"/>
                          <a:ea typeface="微软雅黑" panose="020B0503020204020204" pitchFamily="34" charset="-122"/>
                        </a:rPr>
                        <a:t>参数测试</a:t>
                      </a:r>
                      <a:endParaRPr lang="zh-CN" altLang="en-US" sz="1600">
                        <a:effectLst/>
                        <a:latin typeface="微软雅黑" panose="020B0503020204020204" pitchFamily="34" charset="-122"/>
                        <a:ea typeface="微软雅黑" panose="020B0503020204020204" pitchFamily="34" charset="-122"/>
                      </a:endParaRPr>
                    </a:p>
                  </a:txBody>
                  <a:tcPr marL="68580" marR="68580"/>
                </a:tc>
              </a:tr>
              <a:tr h="404072">
                <a:tc>
                  <a:txBody>
                    <a:bodyPr/>
                    <a:lstStyle/>
                    <a:p>
                      <a:pPr marL="0" marR="0" algn="just">
                        <a:spcBef>
                          <a:spcPts val="0"/>
                        </a:spcBef>
                        <a:spcAft>
                          <a:spcPts val="0"/>
                        </a:spcAft>
                      </a:pPr>
                      <a:r>
                        <a:rPr lang="zh-CN" altLang="en-US" sz="1600">
                          <a:effectLst/>
                          <a:latin typeface="微软雅黑" panose="020B0503020204020204" pitchFamily="34" charset="-122"/>
                          <a:ea typeface="微软雅黑" panose="020B0503020204020204" pitchFamily="34" charset="-122"/>
                        </a:rPr>
                        <a:t>重要级别</a:t>
                      </a:r>
                      <a:endParaRPr lang="zh-CN" altLang="en-US" sz="1600">
                        <a:effectLst/>
                        <a:latin typeface="微软雅黑" panose="020B0503020204020204" pitchFamily="34" charset="-122"/>
                        <a:ea typeface="微软雅黑" panose="020B0503020204020204" pitchFamily="34" charset="-122"/>
                      </a:endParaRPr>
                    </a:p>
                  </a:txBody>
                  <a:tcPr marL="68580" marR="68580"/>
                </a:tc>
                <a:tc>
                  <a:txBody>
                    <a:bodyPr/>
                    <a:lstStyle/>
                    <a:p>
                      <a:pPr marL="0" marR="0" algn="just">
                        <a:spcBef>
                          <a:spcPts val="0"/>
                        </a:spcBef>
                        <a:spcAft>
                          <a:spcPts val="0"/>
                        </a:spcAft>
                      </a:pPr>
                      <a:r>
                        <a:rPr lang="zh-CN" altLang="en-US" sz="1600">
                          <a:effectLst/>
                          <a:latin typeface="微软雅黑" panose="020B0503020204020204" pitchFamily="34" charset="-122"/>
                          <a:ea typeface="微软雅黑" panose="020B0503020204020204" pitchFamily="34" charset="-122"/>
                        </a:rPr>
                        <a:t>中</a:t>
                      </a:r>
                      <a:endParaRPr lang="zh-CN" altLang="en-US" sz="1600">
                        <a:effectLst/>
                        <a:latin typeface="微软雅黑" panose="020B0503020204020204" pitchFamily="34" charset="-122"/>
                        <a:ea typeface="微软雅黑" panose="020B0503020204020204" pitchFamily="34" charset="-122"/>
                      </a:endParaRPr>
                    </a:p>
                  </a:txBody>
                  <a:tcPr marL="68580" marR="68580"/>
                </a:tc>
              </a:tr>
              <a:tr h="404072">
                <a:tc>
                  <a:txBody>
                    <a:bodyPr/>
                    <a:lstStyle/>
                    <a:p>
                      <a:pPr marL="0" marR="0" algn="just">
                        <a:spcBef>
                          <a:spcPts val="0"/>
                        </a:spcBef>
                        <a:spcAft>
                          <a:spcPts val="0"/>
                        </a:spcAft>
                      </a:pPr>
                      <a:r>
                        <a:rPr lang="zh-CN" altLang="en-US" sz="1600">
                          <a:effectLst/>
                          <a:latin typeface="微软雅黑" panose="020B0503020204020204" pitchFamily="34" charset="-122"/>
                          <a:ea typeface="微软雅黑" panose="020B0503020204020204" pitchFamily="34" charset="-122"/>
                        </a:rPr>
                        <a:t>预置条件</a:t>
                      </a:r>
                      <a:endParaRPr lang="zh-CN" altLang="en-US" sz="1600">
                        <a:effectLst/>
                        <a:latin typeface="微软雅黑" panose="020B0503020204020204" pitchFamily="34" charset="-122"/>
                        <a:ea typeface="微软雅黑" panose="020B0503020204020204" pitchFamily="34" charset="-122"/>
                      </a:endParaRPr>
                    </a:p>
                  </a:txBody>
                  <a:tcPr marL="68580" marR="68580"/>
                </a:tc>
                <a:tc>
                  <a:txBody>
                    <a:bodyPr/>
                    <a:lstStyle/>
                    <a:p>
                      <a:pPr marL="0" marR="0" algn="just">
                        <a:spcBef>
                          <a:spcPts val="0"/>
                        </a:spcBef>
                        <a:spcAft>
                          <a:spcPts val="0"/>
                        </a:spcAft>
                      </a:pPr>
                      <a:r>
                        <a:rPr lang="zh-CN" altLang="en-US" sz="1600">
                          <a:effectLst/>
                          <a:latin typeface="微软雅黑" panose="020B0503020204020204" pitchFamily="34" charset="-122"/>
                          <a:ea typeface="微软雅黑" panose="020B0503020204020204" pitchFamily="34" charset="-122"/>
                        </a:rPr>
                        <a:t>无</a:t>
                      </a:r>
                      <a:endParaRPr lang="zh-CN" altLang="en-US" sz="1600">
                        <a:effectLst/>
                        <a:latin typeface="微软雅黑" panose="020B0503020204020204" pitchFamily="34" charset="-122"/>
                        <a:ea typeface="微软雅黑" panose="020B0503020204020204" pitchFamily="34" charset="-122"/>
                      </a:endParaRPr>
                    </a:p>
                  </a:txBody>
                  <a:tcPr marL="68580" marR="68580"/>
                </a:tc>
              </a:tr>
              <a:tr h="404072">
                <a:tc>
                  <a:txBody>
                    <a:bodyPr/>
                    <a:lstStyle/>
                    <a:p>
                      <a:pPr marL="0" marR="0" algn="just">
                        <a:spcBef>
                          <a:spcPts val="0"/>
                        </a:spcBef>
                        <a:spcAft>
                          <a:spcPts val="0"/>
                        </a:spcAft>
                      </a:pPr>
                      <a:r>
                        <a:rPr lang="zh-CN" altLang="en-US" sz="1600">
                          <a:effectLst/>
                          <a:latin typeface="微软雅黑" panose="020B0503020204020204" pitchFamily="34" charset="-122"/>
                          <a:ea typeface="微软雅黑" panose="020B0503020204020204" pitchFamily="34" charset="-122"/>
                        </a:rPr>
                        <a:t>输入</a:t>
                      </a:r>
                      <a:endParaRPr lang="zh-CN" altLang="en-US" sz="1600">
                        <a:effectLst/>
                        <a:latin typeface="微软雅黑" panose="020B0503020204020204" pitchFamily="34" charset="-122"/>
                        <a:ea typeface="微软雅黑" panose="020B0503020204020204" pitchFamily="34" charset="-122"/>
                      </a:endParaRPr>
                    </a:p>
                  </a:txBody>
                  <a:tcPr marL="68580" marR="68580"/>
                </a:tc>
                <a:tc>
                  <a:txBody>
                    <a:bodyPr/>
                    <a:lstStyle/>
                    <a:p>
                      <a:pPr marL="0" marR="0" algn="just">
                        <a:spcBef>
                          <a:spcPts val="0"/>
                        </a:spcBef>
                        <a:spcAft>
                          <a:spcPts val="0"/>
                        </a:spcAft>
                      </a:pPr>
                      <a:r>
                        <a:rPr lang="zh-CN" altLang="en-US" sz="1600">
                          <a:effectLst/>
                          <a:latin typeface="微软雅黑" panose="020B0503020204020204" pitchFamily="34" charset="-122"/>
                          <a:ea typeface="微软雅黑" panose="020B0503020204020204" pitchFamily="34" charset="-122"/>
                        </a:rPr>
                        <a:t>命令：</a:t>
                      </a:r>
                      <a:r>
                        <a:rPr lang="en-US" altLang="zh-CN" sz="1600">
                          <a:effectLst/>
                          <a:latin typeface="微软雅黑" panose="020B0503020204020204" pitchFamily="34" charset="-122"/>
                          <a:ea typeface="微软雅黑" panose="020B0503020204020204" pitchFamily="34" charset="-122"/>
                        </a:rPr>
                        <a:t>./</a:t>
                      </a:r>
                      <a:r>
                        <a:rPr lang="en-US" sz="1600">
                          <a:effectLst/>
                          <a:latin typeface="微软雅黑" panose="020B0503020204020204" pitchFamily="34" charset="-122"/>
                          <a:ea typeface="微软雅黑" panose="020B0503020204020204" pitchFamily="34" charset="-122"/>
                        </a:rPr>
                        <a:t>elfParser -s ./sudoer.so</a:t>
                      </a:r>
                      <a:endParaRPr lang="en-US" sz="1600">
                        <a:effectLst/>
                        <a:latin typeface="微软雅黑" panose="020B0503020204020204" pitchFamily="34" charset="-122"/>
                        <a:ea typeface="微软雅黑" panose="020B0503020204020204" pitchFamily="34" charset="-122"/>
                      </a:endParaRPr>
                    </a:p>
                  </a:txBody>
                  <a:tcPr marL="68580" marR="68580"/>
                </a:tc>
              </a:tr>
              <a:tr h="404072">
                <a:tc>
                  <a:txBody>
                    <a:bodyPr/>
                    <a:lstStyle/>
                    <a:p>
                      <a:pPr marL="0" marR="0" algn="just">
                        <a:spcBef>
                          <a:spcPts val="0"/>
                        </a:spcBef>
                        <a:spcAft>
                          <a:spcPts val="0"/>
                        </a:spcAft>
                      </a:pPr>
                      <a:r>
                        <a:rPr lang="zh-CN" altLang="en-US" sz="1600">
                          <a:effectLst/>
                          <a:latin typeface="微软雅黑" panose="020B0503020204020204" pitchFamily="34" charset="-122"/>
                          <a:ea typeface="微软雅黑" panose="020B0503020204020204" pitchFamily="34" charset="-122"/>
                        </a:rPr>
                        <a:t>操作步骤</a:t>
                      </a:r>
                      <a:endParaRPr lang="zh-CN" altLang="en-US" sz="1600">
                        <a:effectLst/>
                        <a:latin typeface="微软雅黑" panose="020B0503020204020204" pitchFamily="34" charset="-122"/>
                        <a:ea typeface="微软雅黑" panose="020B0503020204020204" pitchFamily="34" charset="-122"/>
                      </a:endParaRPr>
                    </a:p>
                  </a:txBody>
                  <a:tcPr marL="68580" marR="68580"/>
                </a:tc>
                <a:tc>
                  <a:txBody>
                    <a:bodyPr/>
                    <a:lstStyle/>
                    <a:p>
                      <a:pPr marL="0" marR="0" algn="just">
                        <a:spcBef>
                          <a:spcPts val="0"/>
                        </a:spcBef>
                        <a:spcAft>
                          <a:spcPts val="0"/>
                        </a:spcAft>
                      </a:pPr>
                      <a:r>
                        <a:rPr lang="en-US" altLang="zh-CN" sz="1600">
                          <a:effectLst/>
                          <a:latin typeface="微软雅黑" panose="020B0503020204020204" pitchFamily="34" charset="-122"/>
                          <a:ea typeface="微软雅黑" panose="020B0503020204020204" pitchFamily="34" charset="-122"/>
                        </a:rPr>
                        <a:t>1</a:t>
                      </a:r>
                      <a:r>
                        <a:rPr lang="zh-CN" altLang="en-US" sz="1600">
                          <a:effectLst/>
                          <a:latin typeface="微软雅黑" panose="020B0503020204020204" pitchFamily="34" charset="-122"/>
                          <a:ea typeface="微软雅黑" panose="020B0503020204020204" pitchFamily="34" charset="-122"/>
                        </a:rPr>
                        <a:t>在</a:t>
                      </a:r>
                      <a:r>
                        <a:rPr lang="en-US" altLang="zh-CN" sz="1600">
                          <a:effectLst/>
                          <a:latin typeface="微软雅黑" panose="020B0503020204020204" pitchFamily="34" charset="-122"/>
                          <a:ea typeface="微软雅黑" panose="020B0503020204020204" pitchFamily="34" charset="-122"/>
                        </a:rPr>
                        <a:t>shell</a:t>
                      </a:r>
                      <a:r>
                        <a:rPr lang="zh-CN" altLang="en-US" sz="1600">
                          <a:effectLst/>
                          <a:latin typeface="微软雅黑" panose="020B0503020204020204" pitchFamily="34" charset="-122"/>
                          <a:ea typeface="微软雅黑" panose="020B0503020204020204" pitchFamily="34" charset="-122"/>
                        </a:rPr>
                        <a:t>中执行输入命令，包含当前目录、对应参数和目标文件，回车</a:t>
                      </a:r>
                      <a:endParaRPr lang="zh-CN" altLang="en-US" sz="1600">
                        <a:effectLst/>
                        <a:latin typeface="微软雅黑" panose="020B0503020204020204" pitchFamily="34" charset="-122"/>
                        <a:ea typeface="微软雅黑" panose="020B0503020204020204" pitchFamily="34" charset="-122"/>
                      </a:endParaRPr>
                    </a:p>
                  </a:txBody>
                  <a:tcPr marL="68580" marR="68580"/>
                </a:tc>
              </a:tr>
              <a:tr h="404072">
                <a:tc>
                  <a:txBody>
                    <a:bodyPr/>
                    <a:lstStyle/>
                    <a:p>
                      <a:pPr marL="0" marR="0" algn="just">
                        <a:spcBef>
                          <a:spcPts val="0"/>
                        </a:spcBef>
                        <a:spcAft>
                          <a:spcPts val="0"/>
                        </a:spcAft>
                      </a:pPr>
                      <a:r>
                        <a:rPr lang="zh-CN" altLang="en-US" sz="1600">
                          <a:effectLst/>
                          <a:latin typeface="微软雅黑" panose="020B0503020204020204" pitchFamily="34" charset="-122"/>
                          <a:ea typeface="微软雅黑" panose="020B0503020204020204" pitchFamily="34" charset="-122"/>
                        </a:rPr>
                        <a:t>预期输出</a:t>
                      </a:r>
                      <a:endParaRPr lang="zh-CN" altLang="en-US" sz="1600">
                        <a:effectLst/>
                        <a:latin typeface="微软雅黑" panose="020B0503020204020204" pitchFamily="34" charset="-122"/>
                        <a:ea typeface="微软雅黑" panose="020B0503020204020204" pitchFamily="34" charset="-122"/>
                      </a:endParaRPr>
                    </a:p>
                  </a:txBody>
                  <a:tcPr marL="68580" marR="68580"/>
                </a:tc>
                <a:tc>
                  <a:txBody>
                    <a:bodyPr/>
                    <a:lstStyle/>
                    <a:p>
                      <a:pPr marL="0" marR="0" algn="just">
                        <a:spcBef>
                          <a:spcPts val="0"/>
                        </a:spcBef>
                        <a:spcAft>
                          <a:spcPts val="0"/>
                        </a:spcAft>
                      </a:pPr>
                      <a:r>
                        <a:rPr lang="en-US" altLang="zh-CN" sz="1600" dirty="0">
                          <a:effectLst/>
                          <a:latin typeface="微软雅黑" panose="020B0503020204020204" pitchFamily="34" charset="-122"/>
                          <a:ea typeface="微软雅黑" panose="020B0503020204020204" pitchFamily="34" charset="-122"/>
                        </a:rPr>
                        <a:t>1</a:t>
                      </a:r>
                      <a:r>
                        <a:rPr lang="zh-CN" altLang="en-US" sz="1600" dirty="0">
                          <a:effectLst/>
                          <a:latin typeface="微软雅黑" panose="020B0503020204020204" pitchFamily="34" charset="-122"/>
                          <a:ea typeface="微软雅黑" panose="020B0503020204020204" pitchFamily="34" charset="-122"/>
                        </a:rPr>
                        <a:t>若有信息，则显示符号表段中的项</a:t>
                      </a:r>
                      <a:endParaRPr lang="zh-CN" altLang="en-US" sz="1600" dirty="0">
                        <a:effectLst/>
                        <a:latin typeface="微软雅黑" panose="020B0503020204020204" pitchFamily="34" charset="-122"/>
                        <a:ea typeface="微软雅黑" panose="020B0503020204020204" pitchFamily="34" charset="-122"/>
                      </a:endParaRPr>
                    </a:p>
                  </a:txBody>
                  <a:tcPr marL="68580" marR="68580"/>
                </a:tc>
              </a:tr>
            </a:tbl>
          </a:graphicData>
        </a:graphic>
      </p:graphicFrame>
      <p:pic>
        <p:nvPicPr>
          <p:cNvPr id="4" name="图片 3"/>
          <p:cNvPicPr>
            <a:picLocks noChangeAspect="1"/>
          </p:cNvPicPr>
          <p:nvPr/>
        </p:nvPicPr>
        <p:blipFill rotWithShape="1">
          <a:blip r:embed="rId1">
            <a:extLst>
              <a:ext uri="{28A0092B-C50C-407E-A947-70E740481C1C}">
                <a14:useLocalDpi xmlns:a14="http://schemas.microsoft.com/office/drawing/2010/main" val="0"/>
              </a:ext>
            </a:extLst>
          </a:blip>
          <a:srcRect r="25993" b="557"/>
          <a:stretch>
            <a:fillRect/>
          </a:stretch>
        </p:blipFill>
        <p:spPr>
          <a:xfrm>
            <a:off x="7686376" y="993815"/>
            <a:ext cx="4091496" cy="5480772"/>
          </a:xfrm>
          <a:prstGeom prst="rect">
            <a:avLst/>
          </a:prstGeom>
        </p:spPr>
      </p:pic>
      <p:sp>
        <p:nvSpPr>
          <p:cNvPr id="3" name="文本框 2"/>
          <p:cNvSpPr txBox="1"/>
          <p:nvPr/>
        </p:nvSpPr>
        <p:spPr>
          <a:xfrm>
            <a:off x="747395" y="241935"/>
            <a:ext cx="4046855" cy="521970"/>
          </a:xfrm>
          <a:prstGeom prst="rect">
            <a:avLst/>
          </a:prstGeom>
          <a:noFill/>
        </p:spPr>
        <p:txBody>
          <a:bodyPr wrap="square" rtlCol="0">
            <a:spAutoFit/>
          </a:bodyPr>
          <a:lstStyle/>
          <a:p>
            <a:r>
              <a:rPr lang="zh-CN" altLang="en-US" sz="2800" b="1" spc="100" dirty="0">
                <a:solidFill>
                  <a:schemeClr val="accent1"/>
                </a:solidFill>
                <a:latin typeface="微软雅黑" panose="020B0503020204020204" pitchFamily="34" charset="-122"/>
                <a:ea typeface="微软雅黑" panose="020B0503020204020204" pitchFamily="34" charset="-122"/>
              </a:rPr>
              <a:t>第五部分 系统测试</a:t>
            </a:r>
            <a:endParaRPr lang="zh-CN" altLang="en-US" sz="2800" b="1" spc="100" dirty="0">
              <a:solidFill>
                <a:schemeClr val="accent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椭圆 23"/>
          <p:cNvSpPr/>
          <p:nvPr/>
        </p:nvSpPr>
        <p:spPr>
          <a:xfrm>
            <a:off x="317506" y="1081184"/>
            <a:ext cx="1471719" cy="1471719"/>
          </a:xfrm>
          <a:prstGeom prst="ellipse">
            <a:avLst/>
          </a:prstGeom>
          <a:solidFill>
            <a:schemeClr val="accent1"/>
          </a:solidFill>
          <a:ln w="63500" cap="flat" cmpd="sng" algn="ctr">
            <a:solidFill>
              <a:sysClr val="window" lastClr="FFFF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测试用例</a:t>
            </a:r>
            <a:endParaRPr kumimoji="0" lang="zh-CN" altLang="en-US" sz="28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2" name="椭圆 21"/>
          <p:cNvSpPr/>
          <p:nvPr/>
        </p:nvSpPr>
        <p:spPr>
          <a:xfrm flipH="1">
            <a:off x="6248400" y="1081183"/>
            <a:ext cx="1471719" cy="1471719"/>
          </a:xfrm>
          <a:prstGeom prst="ellipse">
            <a:avLst/>
          </a:prstGeom>
          <a:solidFill>
            <a:schemeClr val="accent2"/>
          </a:solidFill>
          <a:ln w="635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运行结果</a:t>
            </a:r>
            <a:endParaRPr kumimoji="0" lang="zh-CN" altLang="en-US" sz="28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6" name="文本框 25"/>
          <p:cNvSpPr txBox="1"/>
          <p:nvPr/>
        </p:nvSpPr>
        <p:spPr>
          <a:xfrm flipH="1">
            <a:off x="2046054" y="1616988"/>
            <a:ext cx="1934468"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000" b="1" i="0" u="none" strike="noStrike" kern="1200" cap="none" spc="0" normalizeH="0" baseline="0" noProof="0" dirty="0">
                <a:ln>
                  <a:noFill/>
                </a:ln>
                <a:solidFill>
                  <a:srgbClr val="006D39"/>
                </a:solidFill>
                <a:effectLst/>
                <a:uLnTx/>
                <a:uFillTx/>
                <a:latin typeface="微软雅黑"/>
                <a:ea typeface="微软雅黑"/>
                <a:cs typeface="+mn-cs"/>
              </a:rPr>
              <a:t>-t</a:t>
            </a:r>
            <a:r>
              <a:rPr kumimoji="0" lang="zh-CN" altLang="en-US" sz="2000" b="1" i="0" u="none" strike="noStrike" kern="1200" cap="none" spc="0" normalizeH="0" baseline="0" noProof="0" dirty="0">
                <a:ln>
                  <a:noFill/>
                </a:ln>
                <a:solidFill>
                  <a:srgbClr val="006D39"/>
                </a:solidFill>
                <a:effectLst/>
                <a:uLnTx/>
                <a:uFillTx/>
                <a:latin typeface="微软雅黑"/>
                <a:ea typeface="微软雅黑"/>
                <a:cs typeface="+mn-cs"/>
              </a:rPr>
              <a:t>参数</a:t>
            </a:r>
            <a:endParaRPr kumimoji="0" lang="zh-CN" altLang="en-US" sz="2000" b="1" i="0" u="none" strike="noStrike" kern="1200" cap="none" spc="0" normalizeH="0" baseline="0" noProof="0" dirty="0">
              <a:ln>
                <a:noFill/>
              </a:ln>
              <a:solidFill>
                <a:srgbClr val="006D39"/>
              </a:solidFill>
              <a:effectLst/>
              <a:uLnTx/>
              <a:uFillTx/>
              <a:latin typeface="微软雅黑"/>
              <a:ea typeface="微软雅黑"/>
              <a:cs typeface="+mn-cs"/>
            </a:endParaRPr>
          </a:p>
        </p:txBody>
      </p:sp>
      <p:sp>
        <p:nvSpPr>
          <p:cNvPr id="2" name="灯片编号占位符 1"/>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48F10FC4-DD5C-4C24-B849-D8A0B2DC9874}" type="slidenum">
              <a:rPr kumimoji="0" lang="zh-CN" altLang="en-US" sz="1100" b="0" i="0" u="none" strike="noStrike" kern="1200" cap="none" spc="0" normalizeH="0" baseline="0" noProof="0" smtClean="0">
                <a:ln>
                  <a:noFill/>
                </a:ln>
                <a:solidFill>
                  <a:prstClr val="white"/>
                </a:solidFill>
                <a:effectLst/>
                <a:uLnTx/>
                <a:uFillTx/>
                <a:latin typeface="微软雅黑" panose="020B0503020204020204" pitchFamily="34" charset="-122"/>
                <a:ea typeface="微软雅黑" panose="020B0503020204020204" pitchFamily="34" charset="-122"/>
                <a:cs typeface="+mn-cs"/>
              </a:rPr>
            </a:fld>
            <a:endParaRPr kumimoji="0" lang="zh-CN" altLang="en-US" sz="11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aphicFrame>
        <p:nvGraphicFramePr>
          <p:cNvPr id="5" name="表格 4"/>
          <p:cNvGraphicFramePr>
            <a:graphicFrameLocks noGrp="1"/>
          </p:cNvGraphicFramePr>
          <p:nvPr/>
        </p:nvGraphicFramePr>
        <p:xfrm>
          <a:off x="111760" y="2690706"/>
          <a:ext cx="5803056" cy="3407624"/>
        </p:xfrm>
        <a:graphic>
          <a:graphicData uri="http://schemas.openxmlformats.org/drawingml/2006/table">
            <a:tbl>
              <a:tblPr firstRow="1" bandRow="1">
                <a:tableStyleId>{5C22544A-7EE6-4342-B048-85BDC9FD1C3A}</a:tableStyleId>
              </a:tblPr>
              <a:tblGrid>
                <a:gridCol w="1534160"/>
                <a:gridCol w="4268896"/>
              </a:tblGrid>
              <a:tr h="404072">
                <a:tc>
                  <a:txBody>
                    <a:bodyPr/>
                    <a:lstStyle/>
                    <a:p>
                      <a:pPr marL="0" marR="0" algn="just">
                        <a:spcBef>
                          <a:spcPts val="0"/>
                        </a:spcBef>
                        <a:spcAft>
                          <a:spcPts val="0"/>
                        </a:spcAft>
                      </a:pPr>
                      <a:r>
                        <a:rPr lang="zh-CN" altLang="en-US" sz="1600">
                          <a:effectLst/>
                          <a:latin typeface="微软雅黑" panose="020B0503020204020204" pitchFamily="34" charset="-122"/>
                          <a:ea typeface="微软雅黑" panose="020B0503020204020204" pitchFamily="34" charset="-122"/>
                        </a:rPr>
                        <a:t>测试用例编号</a:t>
                      </a:r>
                      <a:endParaRPr lang="zh-CN" altLang="en-US" sz="1600">
                        <a:effectLst/>
                        <a:latin typeface="微软雅黑" panose="020B0503020204020204" pitchFamily="34" charset="-122"/>
                        <a:ea typeface="微软雅黑" panose="020B0503020204020204" pitchFamily="34" charset="-122"/>
                      </a:endParaRPr>
                    </a:p>
                  </a:txBody>
                  <a:tcPr marL="68580" marR="68580"/>
                </a:tc>
                <a:tc>
                  <a:txBody>
                    <a:bodyPr/>
                    <a:lstStyle/>
                    <a:p>
                      <a:pPr marL="0" marR="0" algn="just">
                        <a:spcBef>
                          <a:spcPts val="0"/>
                        </a:spcBef>
                        <a:spcAft>
                          <a:spcPts val="0"/>
                        </a:spcAft>
                      </a:pPr>
                      <a:r>
                        <a:rPr lang="en-US" sz="1600">
                          <a:effectLst/>
                          <a:latin typeface="微软雅黑" panose="020B0503020204020204" pitchFamily="34" charset="-122"/>
                          <a:ea typeface="微软雅黑" panose="020B0503020204020204" pitchFamily="34" charset="-122"/>
                        </a:rPr>
                        <a:t>ELF_TEST_012</a:t>
                      </a:r>
                      <a:endParaRPr lang="en-US" sz="1600">
                        <a:effectLst/>
                        <a:latin typeface="微软雅黑" panose="020B0503020204020204" pitchFamily="34" charset="-122"/>
                        <a:ea typeface="微软雅黑" panose="020B0503020204020204" pitchFamily="34" charset="-122"/>
                      </a:endParaRPr>
                    </a:p>
                  </a:txBody>
                  <a:tcPr marL="68580" marR="68580"/>
                </a:tc>
              </a:tr>
              <a:tr h="404072">
                <a:tc>
                  <a:txBody>
                    <a:bodyPr/>
                    <a:lstStyle/>
                    <a:p>
                      <a:pPr marL="0" marR="0" algn="just">
                        <a:spcBef>
                          <a:spcPts val="0"/>
                        </a:spcBef>
                        <a:spcAft>
                          <a:spcPts val="0"/>
                        </a:spcAft>
                      </a:pPr>
                      <a:r>
                        <a:rPr lang="zh-CN" altLang="en-US" sz="1600">
                          <a:effectLst/>
                          <a:latin typeface="微软雅黑" panose="020B0503020204020204" pitchFamily="34" charset="-122"/>
                          <a:ea typeface="微软雅黑" panose="020B0503020204020204" pitchFamily="34" charset="-122"/>
                        </a:rPr>
                        <a:t>测试项目</a:t>
                      </a:r>
                      <a:endParaRPr lang="zh-CN" altLang="en-US" sz="1600">
                        <a:effectLst/>
                        <a:latin typeface="微软雅黑" panose="020B0503020204020204" pitchFamily="34" charset="-122"/>
                        <a:ea typeface="微软雅黑" panose="020B0503020204020204" pitchFamily="34" charset="-122"/>
                      </a:endParaRPr>
                    </a:p>
                  </a:txBody>
                  <a:tcPr marL="68580" marR="68580"/>
                </a:tc>
                <a:tc>
                  <a:txBody>
                    <a:bodyPr/>
                    <a:lstStyle/>
                    <a:p>
                      <a:pPr marL="0" marR="0" algn="just">
                        <a:spcBef>
                          <a:spcPts val="0"/>
                        </a:spcBef>
                        <a:spcAft>
                          <a:spcPts val="0"/>
                        </a:spcAft>
                      </a:pPr>
                      <a:r>
                        <a:rPr lang="en-US" sz="1600">
                          <a:effectLst/>
                          <a:latin typeface="微软雅黑" panose="020B0503020204020204" pitchFamily="34" charset="-122"/>
                          <a:ea typeface="微软雅黑" panose="020B0503020204020204" pitchFamily="34" charset="-122"/>
                        </a:rPr>
                        <a:t>ELF</a:t>
                      </a:r>
                      <a:r>
                        <a:rPr lang="zh-CN" altLang="en-US" sz="1600">
                          <a:effectLst/>
                          <a:latin typeface="微软雅黑" panose="020B0503020204020204" pitchFamily="34" charset="-122"/>
                          <a:ea typeface="微软雅黑" panose="020B0503020204020204" pitchFamily="34" charset="-122"/>
                        </a:rPr>
                        <a:t>文件解析器</a:t>
                      </a:r>
                      <a:endParaRPr lang="zh-CN" altLang="en-US" sz="1600">
                        <a:effectLst/>
                        <a:latin typeface="微软雅黑" panose="020B0503020204020204" pitchFamily="34" charset="-122"/>
                        <a:ea typeface="微软雅黑" panose="020B0503020204020204" pitchFamily="34" charset="-122"/>
                      </a:endParaRPr>
                    </a:p>
                  </a:txBody>
                  <a:tcPr marL="68580" marR="68580"/>
                </a:tc>
              </a:tr>
              <a:tr h="404072">
                <a:tc>
                  <a:txBody>
                    <a:bodyPr/>
                    <a:lstStyle/>
                    <a:p>
                      <a:pPr marL="0" marR="0" algn="just">
                        <a:spcBef>
                          <a:spcPts val="0"/>
                        </a:spcBef>
                        <a:spcAft>
                          <a:spcPts val="0"/>
                        </a:spcAft>
                      </a:pPr>
                      <a:r>
                        <a:rPr lang="zh-CN" altLang="en-US" sz="1600">
                          <a:effectLst/>
                          <a:latin typeface="微软雅黑" panose="020B0503020204020204" pitchFamily="34" charset="-122"/>
                          <a:ea typeface="微软雅黑" panose="020B0503020204020204" pitchFamily="34" charset="-122"/>
                        </a:rPr>
                        <a:t>测试标题</a:t>
                      </a:r>
                      <a:endParaRPr lang="zh-CN" altLang="en-US" sz="1600">
                        <a:effectLst/>
                        <a:latin typeface="微软雅黑" panose="020B0503020204020204" pitchFamily="34" charset="-122"/>
                        <a:ea typeface="微软雅黑" panose="020B0503020204020204" pitchFamily="34" charset="-122"/>
                      </a:endParaRPr>
                    </a:p>
                  </a:txBody>
                  <a:tcPr marL="68580" marR="68580"/>
                </a:tc>
                <a:tc>
                  <a:txBody>
                    <a:bodyPr/>
                    <a:lstStyle/>
                    <a:p>
                      <a:pPr marL="0" marR="0" algn="just">
                        <a:spcBef>
                          <a:spcPts val="0"/>
                        </a:spcBef>
                        <a:spcAft>
                          <a:spcPts val="0"/>
                        </a:spcAft>
                      </a:pPr>
                      <a:r>
                        <a:rPr lang="en-US" sz="1600">
                          <a:effectLst/>
                          <a:latin typeface="微软雅黑" panose="020B0503020204020204" pitchFamily="34" charset="-122"/>
                          <a:ea typeface="微软雅黑" panose="020B0503020204020204" pitchFamily="34" charset="-122"/>
                        </a:rPr>
                        <a:t>-t</a:t>
                      </a:r>
                      <a:r>
                        <a:rPr lang="zh-CN" altLang="en-US" sz="1600">
                          <a:effectLst/>
                          <a:latin typeface="微软雅黑" panose="020B0503020204020204" pitchFamily="34" charset="-122"/>
                          <a:ea typeface="微软雅黑" panose="020B0503020204020204" pitchFamily="34" charset="-122"/>
                        </a:rPr>
                        <a:t>参数测试</a:t>
                      </a:r>
                      <a:endParaRPr lang="zh-CN" altLang="en-US" sz="1600">
                        <a:effectLst/>
                        <a:latin typeface="微软雅黑" panose="020B0503020204020204" pitchFamily="34" charset="-122"/>
                        <a:ea typeface="微软雅黑" panose="020B0503020204020204" pitchFamily="34" charset="-122"/>
                      </a:endParaRPr>
                    </a:p>
                  </a:txBody>
                  <a:tcPr marL="68580" marR="68580"/>
                </a:tc>
              </a:tr>
              <a:tr h="404072">
                <a:tc>
                  <a:txBody>
                    <a:bodyPr/>
                    <a:lstStyle/>
                    <a:p>
                      <a:pPr marL="0" marR="0" algn="just">
                        <a:spcBef>
                          <a:spcPts val="0"/>
                        </a:spcBef>
                        <a:spcAft>
                          <a:spcPts val="0"/>
                        </a:spcAft>
                      </a:pPr>
                      <a:r>
                        <a:rPr lang="zh-CN" altLang="en-US" sz="1600">
                          <a:effectLst/>
                          <a:latin typeface="微软雅黑" panose="020B0503020204020204" pitchFamily="34" charset="-122"/>
                          <a:ea typeface="微软雅黑" panose="020B0503020204020204" pitchFamily="34" charset="-122"/>
                        </a:rPr>
                        <a:t>重要级别</a:t>
                      </a:r>
                      <a:endParaRPr lang="zh-CN" altLang="en-US" sz="1600">
                        <a:effectLst/>
                        <a:latin typeface="微软雅黑" panose="020B0503020204020204" pitchFamily="34" charset="-122"/>
                        <a:ea typeface="微软雅黑" panose="020B0503020204020204" pitchFamily="34" charset="-122"/>
                      </a:endParaRPr>
                    </a:p>
                  </a:txBody>
                  <a:tcPr marL="68580" marR="68580"/>
                </a:tc>
                <a:tc>
                  <a:txBody>
                    <a:bodyPr/>
                    <a:lstStyle/>
                    <a:p>
                      <a:pPr marL="0" marR="0" algn="just">
                        <a:spcBef>
                          <a:spcPts val="0"/>
                        </a:spcBef>
                        <a:spcAft>
                          <a:spcPts val="0"/>
                        </a:spcAft>
                      </a:pPr>
                      <a:r>
                        <a:rPr lang="zh-CN" altLang="en-US" sz="1600">
                          <a:effectLst/>
                          <a:latin typeface="微软雅黑" panose="020B0503020204020204" pitchFamily="34" charset="-122"/>
                          <a:ea typeface="微软雅黑" panose="020B0503020204020204" pitchFamily="34" charset="-122"/>
                        </a:rPr>
                        <a:t>中</a:t>
                      </a:r>
                      <a:endParaRPr lang="zh-CN" altLang="en-US" sz="1600">
                        <a:effectLst/>
                        <a:latin typeface="微软雅黑" panose="020B0503020204020204" pitchFamily="34" charset="-122"/>
                        <a:ea typeface="微软雅黑" panose="020B0503020204020204" pitchFamily="34" charset="-122"/>
                      </a:endParaRPr>
                    </a:p>
                  </a:txBody>
                  <a:tcPr marL="68580" marR="68580"/>
                </a:tc>
              </a:tr>
              <a:tr h="404072">
                <a:tc>
                  <a:txBody>
                    <a:bodyPr/>
                    <a:lstStyle/>
                    <a:p>
                      <a:pPr marL="0" marR="0" algn="just">
                        <a:spcBef>
                          <a:spcPts val="0"/>
                        </a:spcBef>
                        <a:spcAft>
                          <a:spcPts val="0"/>
                        </a:spcAft>
                      </a:pPr>
                      <a:r>
                        <a:rPr lang="zh-CN" altLang="en-US" sz="1600">
                          <a:effectLst/>
                          <a:latin typeface="微软雅黑" panose="020B0503020204020204" pitchFamily="34" charset="-122"/>
                          <a:ea typeface="微软雅黑" panose="020B0503020204020204" pitchFamily="34" charset="-122"/>
                        </a:rPr>
                        <a:t>预置条件</a:t>
                      </a:r>
                      <a:endParaRPr lang="zh-CN" altLang="en-US" sz="1600">
                        <a:effectLst/>
                        <a:latin typeface="微软雅黑" panose="020B0503020204020204" pitchFamily="34" charset="-122"/>
                        <a:ea typeface="微软雅黑" panose="020B0503020204020204" pitchFamily="34" charset="-122"/>
                      </a:endParaRPr>
                    </a:p>
                  </a:txBody>
                  <a:tcPr marL="68580" marR="68580"/>
                </a:tc>
                <a:tc>
                  <a:txBody>
                    <a:bodyPr/>
                    <a:lstStyle/>
                    <a:p>
                      <a:pPr marL="0" marR="0" algn="just">
                        <a:spcBef>
                          <a:spcPts val="0"/>
                        </a:spcBef>
                        <a:spcAft>
                          <a:spcPts val="0"/>
                        </a:spcAft>
                      </a:pPr>
                      <a:r>
                        <a:rPr lang="zh-CN" altLang="en-US" sz="1600">
                          <a:effectLst/>
                          <a:latin typeface="微软雅黑" panose="020B0503020204020204" pitchFamily="34" charset="-122"/>
                          <a:ea typeface="微软雅黑" panose="020B0503020204020204" pitchFamily="34" charset="-122"/>
                        </a:rPr>
                        <a:t>无</a:t>
                      </a:r>
                      <a:endParaRPr lang="zh-CN" altLang="en-US" sz="1600">
                        <a:effectLst/>
                        <a:latin typeface="微软雅黑" panose="020B0503020204020204" pitchFamily="34" charset="-122"/>
                        <a:ea typeface="微软雅黑" panose="020B0503020204020204" pitchFamily="34" charset="-122"/>
                      </a:endParaRPr>
                    </a:p>
                  </a:txBody>
                  <a:tcPr marL="68580" marR="68580"/>
                </a:tc>
              </a:tr>
              <a:tr h="404072">
                <a:tc>
                  <a:txBody>
                    <a:bodyPr/>
                    <a:lstStyle/>
                    <a:p>
                      <a:pPr marL="0" marR="0" algn="just">
                        <a:spcBef>
                          <a:spcPts val="0"/>
                        </a:spcBef>
                        <a:spcAft>
                          <a:spcPts val="0"/>
                        </a:spcAft>
                      </a:pPr>
                      <a:r>
                        <a:rPr lang="zh-CN" altLang="en-US" sz="1600">
                          <a:effectLst/>
                          <a:latin typeface="微软雅黑" panose="020B0503020204020204" pitchFamily="34" charset="-122"/>
                          <a:ea typeface="微软雅黑" panose="020B0503020204020204" pitchFamily="34" charset="-122"/>
                        </a:rPr>
                        <a:t>输入</a:t>
                      </a:r>
                      <a:endParaRPr lang="zh-CN" altLang="en-US" sz="1600">
                        <a:effectLst/>
                        <a:latin typeface="微软雅黑" panose="020B0503020204020204" pitchFamily="34" charset="-122"/>
                        <a:ea typeface="微软雅黑" panose="020B0503020204020204" pitchFamily="34" charset="-122"/>
                      </a:endParaRPr>
                    </a:p>
                  </a:txBody>
                  <a:tcPr marL="68580" marR="68580"/>
                </a:tc>
                <a:tc>
                  <a:txBody>
                    <a:bodyPr/>
                    <a:lstStyle/>
                    <a:p>
                      <a:pPr marL="0" marR="0" algn="just">
                        <a:spcBef>
                          <a:spcPts val="0"/>
                        </a:spcBef>
                        <a:spcAft>
                          <a:spcPts val="0"/>
                        </a:spcAft>
                      </a:pPr>
                      <a:r>
                        <a:rPr lang="zh-CN" altLang="en-US" sz="1600">
                          <a:effectLst/>
                          <a:latin typeface="微软雅黑" panose="020B0503020204020204" pitchFamily="34" charset="-122"/>
                          <a:ea typeface="微软雅黑" panose="020B0503020204020204" pitchFamily="34" charset="-122"/>
                        </a:rPr>
                        <a:t>命令：</a:t>
                      </a:r>
                      <a:r>
                        <a:rPr lang="en-US" altLang="zh-CN" sz="1600">
                          <a:effectLst/>
                          <a:latin typeface="微软雅黑" panose="020B0503020204020204" pitchFamily="34" charset="-122"/>
                          <a:ea typeface="微软雅黑" panose="020B0503020204020204" pitchFamily="34" charset="-122"/>
                        </a:rPr>
                        <a:t>./</a:t>
                      </a:r>
                      <a:r>
                        <a:rPr lang="en-US" sz="1600">
                          <a:effectLst/>
                          <a:latin typeface="微软雅黑" panose="020B0503020204020204" pitchFamily="34" charset="-122"/>
                          <a:ea typeface="微软雅黑" panose="020B0503020204020204" pitchFamily="34" charset="-122"/>
                        </a:rPr>
                        <a:t>elfParser -t ./sudoer.so</a:t>
                      </a:r>
                      <a:endParaRPr lang="en-US" sz="1600">
                        <a:effectLst/>
                        <a:latin typeface="微软雅黑" panose="020B0503020204020204" pitchFamily="34" charset="-122"/>
                        <a:ea typeface="微软雅黑" panose="020B0503020204020204" pitchFamily="34" charset="-122"/>
                      </a:endParaRPr>
                    </a:p>
                  </a:txBody>
                  <a:tcPr marL="68580" marR="68580"/>
                </a:tc>
              </a:tr>
              <a:tr h="404072">
                <a:tc>
                  <a:txBody>
                    <a:bodyPr/>
                    <a:lstStyle/>
                    <a:p>
                      <a:pPr marL="0" marR="0" algn="just">
                        <a:spcBef>
                          <a:spcPts val="0"/>
                        </a:spcBef>
                        <a:spcAft>
                          <a:spcPts val="0"/>
                        </a:spcAft>
                      </a:pPr>
                      <a:r>
                        <a:rPr lang="zh-CN" altLang="en-US" sz="1600">
                          <a:effectLst/>
                          <a:latin typeface="微软雅黑" panose="020B0503020204020204" pitchFamily="34" charset="-122"/>
                          <a:ea typeface="微软雅黑" panose="020B0503020204020204" pitchFamily="34" charset="-122"/>
                        </a:rPr>
                        <a:t>操作步骤</a:t>
                      </a:r>
                      <a:endParaRPr lang="zh-CN" altLang="en-US" sz="1600">
                        <a:effectLst/>
                        <a:latin typeface="微软雅黑" panose="020B0503020204020204" pitchFamily="34" charset="-122"/>
                        <a:ea typeface="微软雅黑" panose="020B0503020204020204" pitchFamily="34" charset="-122"/>
                      </a:endParaRPr>
                    </a:p>
                  </a:txBody>
                  <a:tcPr marL="68580" marR="68580"/>
                </a:tc>
                <a:tc>
                  <a:txBody>
                    <a:bodyPr/>
                    <a:lstStyle/>
                    <a:p>
                      <a:pPr marL="0" marR="0" algn="just">
                        <a:spcBef>
                          <a:spcPts val="0"/>
                        </a:spcBef>
                        <a:spcAft>
                          <a:spcPts val="0"/>
                        </a:spcAft>
                      </a:pPr>
                      <a:r>
                        <a:rPr lang="en-US" altLang="zh-CN" sz="1600">
                          <a:effectLst/>
                          <a:latin typeface="微软雅黑" panose="020B0503020204020204" pitchFamily="34" charset="-122"/>
                          <a:ea typeface="微软雅黑" panose="020B0503020204020204" pitchFamily="34" charset="-122"/>
                        </a:rPr>
                        <a:t>1</a:t>
                      </a:r>
                      <a:r>
                        <a:rPr lang="zh-CN" altLang="en-US" sz="1600">
                          <a:effectLst/>
                          <a:latin typeface="微软雅黑" panose="020B0503020204020204" pitchFamily="34" charset="-122"/>
                          <a:ea typeface="微软雅黑" panose="020B0503020204020204" pitchFamily="34" charset="-122"/>
                        </a:rPr>
                        <a:t>在</a:t>
                      </a:r>
                      <a:r>
                        <a:rPr lang="en-US" altLang="zh-CN" sz="1600">
                          <a:effectLst/>
                          <a:latin typeface="微软雅黑" panose="020B0503020204020204" pitchFamily="34" charset="-122"/>
                          <a:ea typeface="微软雅黑" panose="020B0503020204020204" pitchFamily="34" charset="-122"/>
                        </a:rPr>
                        <a:t>shell</a:t>
                      </a:r>
                      <a:r>
                        <a:rPr lang="zh-CN" altLang="en-US" sz="1600">
                          <a:effectLst/>
                          <a:latin typeface="微软雅黑" panose="020B0503020204020204" pitchFamily="34" charset="-122"/>
                          <a:ea typeface="微软雅黑" panose="020B0503020204020204" pitchFamily="34" charset="-122"/>
                        </a:rPr>
                        <a:t>中执行输入命令，包含当前目录、对应参数和目标文件，回车</a:t>
                      </a:r>
                      <a:endParaRPr lang="zh-CN" altLang="en-US" sz="1600">
                        <a:effectLst/>
                        <a:latin typeface="微软雅黑" panose="020B0503020204020204" pitchFamily="34" charset="-122"/>
                        <a:ea typeface="微软雅黑" panose="020B0503020204020204" pitchFamily="34" charset="-122"/>
                      </a:endParaRPr>
                    </a:p>
                  </a:txBody>
                  <a:tcPr marL="68580" marR="68580"/>
                </a:tc>
              </a:tr>
              <a:tr h="404072">
                <a:tc>
                  <a:txBody>
                    <a:bodyPr/>
                    <a:lstStyle/>
                    <a:p>
                      <a:pPr marL="0" marR="0" algn="just">
                        <a:spcBef>
                          <a:spcPts val="0"/>
                        </a:spcBef>
                        <a:spcAft>
                          <a:spcPts val="0"/>
                        </a:spcAft>
                      </a:pPr>
                      <a:r>
                        <a:rPr lang="zh-CN" altLang="en-US" sz="1600">
                          <a:effectLst/>
                          <a:latin typeface="微软雅黑" panose="020B0503020204020204" pitchFamily="34" charset="-122"/>
                          <a:ea typeface="微软雅黑" panose="020B0503020204020204" pitchFamily="34" charset="-122"/>
                        </a:rPr>
                        <a:t>预期输出</a:t>
                      </a:r>
                      <a:endParaRPr lang="zh-CN" altLang="en-US" sz="1600">
                        <a:effectLst/>
                        <a:latin typeface="微软雅黑" panose="020B0503020204020204" pitchFamily="34" charset="-122"/>
                        <a:ea typeface="微软雅黑" panose="020B0503020204020204" pitchFamily="34" charset="-122"/>
                      </a:endParaRPr>
                    </a:p>
                  </a:txBody>
                  <a:tcPr marL="68580" marR="68580"/>
                </a:tc>
                <a:tc>
                  <a:txBody>
                    <a:bodyPr/>
                    <a:lstStyle/>
                    <a:p>
                      <a:pPr marL="0" marR="0" algn="just">
                        <a:spcBef>
                          <a:spcPts val="0"/>
                        </a:spcBef>
                        <a:spcAft>
                          <a:spcPts val="0"/>
                        </a:spcAft>
                      </a:pPr>
                      <a:r>
                        <a:rPr lang="en-US" altLang="zh-CN" sz="1600" dirty="0">
                          <a:effectLst/>
                          <a:latin typeface="微软雅黑" panose="020B0503020204020204" pitchFamily="34" charset="-122"/>
                          <a:ea typeface="微软雅黑" panose="020B0503020204020204" pitchFamily="34" charset="-122"/>
                        </a:rPr>
                        <a:t>1</a:t>
                      </a:r>
                      <a:r>
                        <a:rPr lang="zh-CN" altLang="en-US" sz="1600" dirty="0">
                          <a:effectLst/>
                          <a:latin typeface="微软雅黑" panose="020B0503020204020204" pitchFamily="34" charset="-122"/>
                          <a:ea typeface="微软雅黑" panose="020B0503020204020204" pitchFamily="34" charset="-122"/>
                        </a:rPr>
                        <a:t>显示节点详细信息</a:t>
                      </a:r>
                      <a:endParaRPr lang="zh-CN" altLang="en-US" sz="1600" dirty="0">
                        <a:effectLst/>
                        <a:latin typeface="微软雅黑" panose="020B0503020204020204" pitchFamily="34" charset="-122"/>
                        <a:ea typeface="微软雅黑" panose="020B0503020204020204" pitchFamily="34" charset="-122"/>
                      </a:endParaRPr>
                    </a:p>
                  </a:txBody>
                  <a:tcPr marL="68580" marR="68580"/>
                </a:tc>
              </a:tr>
            </a:tbl>
          </a:graphicData>
        </a:graphic>
      </p:graphicFrame>
      <p:pic>
        <p:nvPicPr>
          <p:cNvPr id="4" name="图片 3"/>
          <p:cNvPicPr>
            <a:picLocks noChangeAspect="1"/>
          </p:cNvPicPr>
          <p:nvPr/>
        </p:nvPicPr>
        <p:blipFill rotWithShape="1">
          <a:blip r:embed="rId1">
            <a:extLst>
              <a:ext uri="{28A0092B-C50C-407E-A947-70E740481C1C}">
                <a14:useLocalDpi xmlns:a14="http://schemas.microsoft.com/office/drawing/2010/main" val="0"/>
              </a:ext>
            </a:extLst>
          </a:blip>
          <a:srcRect l="-37464" t="-1476" r="37464" b="1476"/>
          <a:stretch>
            <a:fillRect/>
          </a:stretch>
        </p:blipFill>
        <p:spPr>
          <a:xfrm>
            <a:off x="5573252" y="333216"/>
            <a:ext cx="6115364" cy="6191568"/>
          </a:xfrm>
          <a:prstGeom prst="rect">
            <a:avLst/>
          </a:prstGeom>
        </p:spPr>
      </p:pic>
      <p:sp>
        <p:nvSpPr>
          <p:cNvPr id="3" name="文本框 2"/>
          <p:cNvSpPr txBox="1"/>
          <p:nvPr/>
        </p:nvSpPr>
        <p:spPr>
          <a:xfrm>
            <a:off x="747395" y="241935"/>
            <a:ext cx="4046855" cy="521970"/>
          </a:xfrm>
          <a:prstGeom prst="rect">
            <a:avLst/>
          </a:prstGeom>
          <a:noFill/>
        </p:spPr>
        <p:txBody>
          <a:bodyPr wrap="square" rtlCol="0">
            <a:spAutoFit/>
          </a:bodyPr>
          <a:lstStyle/>
          <a:p>
            <a:r>
              <a:rPr lang="zh-CN" altLang="en-US" sz="2800" b="1" spc="100" dirty="0">
                <a:solidFill>
                  <a:schemeClr val="accent1"/>
                </a:solidFill>
                <a:latin typeface="微软雅黑" panose="020B0503020204020204" pitchFamily="34" charset="-122"/>
                <a:ea typeface="微软雅黑" panose="020B0503020204020204" pitchFamily="34" charset="-122"/>
              </a:rPr>
              <a:t>第五部分 系统测试</a:t>
            </a:r>
            <a:endParaRPr lang="zh-CN" altLang="en-US" sz="2800" b="1" spc="100" dirty="0">
              <a:solidFill>
                <a:schemeClr val="accent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p:cNvSpPr txBox="1"/>
          <p:nvPr/>
        </p:nvSpPr>
        <p:spPr>
          <a:xfrm>
            <a:off x="747395" y="241935"/>
            <a:ext cx="4048125" cy="521970"/>
          </a:xfrm>
          <a:prstGeom prst="rect">
            <a:avLst/>
          </a:prstGeom>
          <a:noFill/>
        </p:spPr>
        <p:txBody>
          <a:bodyPr wrap="square" rtlCol="0">
            <a:spAutoFit/>
          </a:bodyPr>
          <a:lstStyle/>
          <a:p>
            <a:r>
              <a:rPr lang="zh-CN" altLang="en-US" sz="2800" b="1" spc="100" dirty="0">
                <a:solidFill>
                  <a:schemeClr val="accent1"/>
                </a:solidFill>
                <a:latin typeface="微软雅黑" panose="020B0503020204020204" pitchFamily="34" charset="-122"/>
                <a:ea typeface="微软雅黑" panose="020B0503020204020204" pitchFamily="34" charset="-122"/>
              </a:rPr>
              <a:t>第六部分 总结和展望</a:t>
            </a:r>
            <a:endParaRPr lang="zh-CN" altLang="en-US" sz="2800" b="1" spc="100" dirty="0">
              <a:solidFill>
                <a:schemeClr val="accent1"/>
              </a:solidFill>
              <a:latin typeface="微软雅黑" panose="020B0503020204020204" pitchFamily="34" charset="-122"/>
              <a:ea typeface="微软雅黑" panose="020B0503020204020204" pitchFamily="34" charset="-122"/>
            </a:endParaRPr>
          </a:p>
        </p:txBody>
      </p:sp>
      <p:sp>
        <p:nvSpPr>
          <p:cNvPr id="2" name="灯片编号占位符 1"/>
          <p:cNvSpPr>
            <a:spLocks noGrp="1"/>
          </p:cNvSpPr>
          <p:nvPr>
            <p:ph type="sldNum" sz="quarter" idx="4"/>
          </p:nvPr>
        </p:nvSpPr>
        <p:spPr/>
        <p:txBody>
          <a:bodyPr/>
          <a:lstStyle/>
          <a:p>
            <a:fld id="{48F10FC4-DD5C-4C24-B849-D8A0B2DC9874}" type="slidenum">
              <a:rPr lang="zh-CN" altLang="en-US" smtClean="0"/>
            </a:fld>
            <a:endParaRPr lang="zh-CN" altLang="en-US"/>
          </a:p>
        </p:txBody>
      </p:sp>
      <p:sp>
        <p:nvSpPr>
          <p:cNvPr id="10" name="同心圆 53"/>
          <p:cNvSpPr/>
          <p:nvPr/>
        </p:nvSpPr>
        <p:spPr>
          <a:xfrm>
            <a:off x="8963582" y="3657928"/>
            <a:ext cx="2474449" cy="2474449"/>
          </a:xfrm>
          <a:prstGeom prst="ellipse">
            <a:avLst/>
          </a:prstGeom>
          <a:solidFill>
            <a:srgbClr val="FFFFFF"/>
          </a:solidFill>
          <a:ln w="76200" cap="flat" cmpd="sng" algn="ctr">
            <a:noFill/>
            <a:prstDash val="solid"/>
            <a:miter lim="800000"/>
          </a:ln>
          <a:effectLst>
            <a:outerShdw blurRad="177800" dist="63500" dir="2700000" algn="tl" rotWithShape="0">
              <a:prstClr val="black">
                <a:alpha val="20000"/>
              </a:prstClr>
            </a:outerShdw>
          </a:effectLst>
        </p:spPr>
        <p:txBody>
          <a:bodyPr rot="0" spcFirstLastPara="0" vertOverflow="overflow" horzOverflow="overflow" vert="horz" wrap="square" lIns="91440" tIns="45720" rIns="91440" bIns="45720" numCol="1" spcCol="0" rtlCol="0" fromWordArt="0" anchor="ctr" anchorCtr="0" forceAA="0" compatLnSpc="1">
            <a:noAutofit/>
          </a:bodyPr>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Segoe UI Semilight"/>
              <a:ea typeface="微软雅黑 Light"/>
              <a:cs typeface="+mn-cs"/>
            </a:endParaRPr>
          </a:p>
        </p:txBody>
      </p:sp>
      <p:pic>
        <p:nvPicPr>
          <p:cNvPr id="20" name="图形 19"/>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a:off x="9720508" y="4414616"/>
            <a:ext cx="960595" cy="960595"/>
          </a:xfrm>
          <a:prstGeom prst="rect">
            <a:avLst/>
          </a:prstGeom>
        </p:spPr>
      </p:pic>
      <p:sp>
        <p:nvSpPr>
          <p:cNvPr id="5" name="文本框 4"/>
          <p:cNvSpPr txBox="1"/>
          <p:nvPr/>
        </p:nvSpPr>
        <p:spPr>
          <a:xfrm>
            <a:off x="747395" y="1374775"/>
            <a:ext cx="8107680" cy="1938020"/>
          </a:xfrm>
          <a:prstGeom prst="rect">
            <a:avLst/>
          </a:prstGeom>
          <a:noFill/>
        </p:spPr>
        <p:txBody>
          <a:bodyPr wrap="none" rtlCol="0">
            <a:spAutoFit/>
          </a:bodyPr>
          <a:p>
            <a:pPr algn="l">
              <a:lnSpc>
                <a:spcPct val="150000"/>
              </a:lnSpc>
            </a:pPr>
            <a:r>
              <a:rPr lang="en-US" altLang="zh-CN" sz="1600"/>
              <a:t>    </a:t>
            </a:r>
            <a:r>
              <a:rPr lang="zh-CN" altLang="en-US" sz="1600"/>
              <a:t>因在外实习的原因，本次综合实训完成得比较匆忙，但在完成项目的过程中，小组</a:t>
            </a:r>
            <a:endParaRPr lang="zh-CN" altLang="en-US" sz="1600"/>
          </a:p>
          <a:p>
            <a:pPr algn="l">
              <a:lnSpc>
                <a:spcPct val="150000"/>
              </a:lnSpc>
            </a:pPr>
            <a:r>
              <a:rPr lang="zh-CN" altLang="en-US" sz="1600"/>
              <a:t>成员能够进行明确的分工与合作，开展讨论与交流，并在有限的时间内完成各自的任务，</a:t>
            </a:r>
            <a:endParaRPr lang="zh-CN" altLang="en-US" sz="1600"/>
          </a:p>
          <a:p>
            <a:pPr algn="l">
              <a:lnSpc>
                <a:spcPct val="150000"/>
              </a:lnSpc>
            </a:pPr>
            <a:r>
              <a:rPr lang="zh-CN" altLang="en-US" sz="1600"/>
              <a:t>将结果进行汇总。本次实训不仅仅学到了</a:t>
            </a:r>
            <a:r>
              <a:rPr lang="en-US" altLang="zh-CN" sz="1600"/>
              <a:t>ELF</a:t>
            </a:r>
            <a:r>
              <a:rPr lang="zh-CN" altLang="en-US" sz="1600"/>
              <a:t>文件解析的知识，还增强了工程实践能力、</a:t>
            </a:r>
            <a:endParaRPr lang="zh-CN" altLang="en-US" sz="1600"/>
          </a:p>
          <a:p>
            <a:pPr algn="l">
              <a:lnSpc>
                <a:spcPct val="150000"/>
              </a:lnSpc>
            </a:pPr>
            <a:r>
              <a:rPr lang="zh-CN" altLang="en-US" sz="1600"/>
              <a:t>系统开发能力，最重要的是增强了独立与合作开展工作的能力，在这次实验的基础上还</a:t>
            </a:r>
            <a:endParaRPr lang="zh-CN" altLang="en-US" sz="1600"/>
          </a:p>
          <a:p>
            <a:pPr algn="l">
              <a:lnSpc>
                <a:spcPct val="150000"/>
              </a:lnSpc>
            </a:pPr>
            <a:r>
              <a:rPr lang="zh-CN" altLang="en-US" sz="1600"/>
              <a:t>有很多可以完善的地方，比如还有3个未实现的参数可以进行扩展。</a:t>
            </a:r>
            <a:endParaRPr lang="zh-CN" altLang="en-US" sz="160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157" name="图片 1" descr="主楼简笔"/>
          <p:cNvPicPr>
            <a:picLocks noChangeAspect="1"/>
          </p:cNvPicPr>
          <p:nvPr/>
        </p:nvPicPr>
        <p:blipFill>
          <a:blip r:embed="rId1"/>
          <a:stretch>
            <a:fillRect/>
          </a:stretch>
        </p:blipFill>
        <p:spPr>
          <a:xfrm>
            <a:off x="172085" y="2178685"/>
            <a:ext cx="11841480" cy="4501515"/>
          </a:xfrm>
          <a:prstGeom prst="rect">
            <a:avLst/>
          </a:prstGeom>
        </p:spPr>
      </p:pic>
      <p:sp>
        <p:nvSpPr>
          <p:cNvPr id="1048587" name="矩形 9"/>
          <p:cNvSpPr/>
          <p:nvPr/>
        </p:nvSpPr>
        <p:spPr>
          <a:xfrm>
            <a:off x="1270" y="0"/>
            <a:ext cx="12298045" cy="6881495"/>
          </a:xfrm>
          <a:prstGeom prst="rect">
            <a:avLst/>
          </a:prstGeom>
          <a:solidFill>
            <a:schemeClr val="bg1">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588" name="矩形 6"/>
          <p:cNvSpPr/>
          <p:nvPr/>
        </p:nvSpPr>
        <p:spPr>
          <a:xfrm>
            <a:off x="178435" y="177800"/>
            <a:ext cx="11835130" cy="6502400"/>
          </a:xfrm>
          <a:prstGeom prst="rect">
            <a:avLst/>
          </a:prstGeom>
          <a:noFill/>
          <a:ln w="76200">
            <a:solidFill>
              <a:srgbClr val="007F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097158" name="图片 7" descr="我农logo"/>
          <p:cNvPicPr>
            <a:picLocks noChangeAspect="1"/>
          </p:cNvPicPr>
          <p:nvPr/>
        </p:nvPicPr>
        <p:blipFill>
          <a:blip r:embed="rId2"/>
          <a:stretch>
            <a:fillRect/>
          </a:stretch>
        </p:blipFill>
        <p:spPr>
          <a:xfrm>
            <a:off x="325120" y="292100"/>
            <a:ext cx="2334895" cy="743585"/>
          </a:xfrm>
          <a:prstGeom prst="rect">
            <a:avLst/>
          </a:prstGeom>
        </p:spPr>
      </p:pic>
      <p:sp>
        <p:nvSpPr>
          <p:cNvPr id="1048589" name="矩形 10"/>
          <p:cNvSpPr/>
          <p:nvPr/>
        </p:nvSpPr>
        <p:spPr>
          <a:xfrm>
            <a:off x="128588" y="0"/>
            <a:ext cx="12298045" cy="6881495"/>
          </a:xfrm>
          <a:prstGeom prst="rect">
            <a:avLst/>
          </a:prstGeom>
          <a:solidFill>
            <a:schemeClr val="bg1">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590" name="文本框 11"/>
          <p:cNvSpPr txBox="1"/>
          <p:nvPr/>
        </p:nvSpPr>
        <p:spPr>
          <a:xfrm>
            <a:off x="4077970" y="1903095"/>
            <a:ext cx="4399280" cy="1094740"/>
          </a:xfrm>
          <a:prstGeom prst="rect">
            <a:avLst/>
          </a:prstGeom>
          <a:noFill/>
        </p:spPr>
        <p:txBody>
          <a:bodyPr wrap="square" rtlCol="0">
            <a:spAutoFit/>
          </a:bodyPr>
          <a:lstStyle/>
          <a:p>
            <a:pPr algn="dist"/>
            <a:r>
              <a:rPr lang="zh-CN" altLang="en-US" sz="7200" b="1">
                <a:solidFill>
                  <a:srgbClr val="299458"/>
                </a:solidFill>
                <a:latin typeface="微软雅黑" panose="020B0503020204020204" pitchFamily="34" charset="-122"/>
                <a:ea typeface="微软雅黑" panose="020B0503020204020204" pitchFamily="34" charset="-122"/>
              </a:rPr>
              <a:t>感</a:t>
            </a:r>
            <a:r>
              <a:rPr lang="en-US" altLang="zh-CN" sz="2000" b="1">
                <a:solidFill>
                  <a:srgbClr val="299458"/>
                </a:solidFill>
                <a:latin typeface="微软雅黑" panose="020B0503020204020204" pitchFamily="34" charset="-122"/>
                <a:ea typeface="微软雅黑" panose="020B0503020204020204" pitchFamily="34" charset="-122"/>
              </a:rPr>
              <a:t> </a:t>
            </a:r>
            <a:r>
              <a:rPr lang="zh-CN" altLang="en-US" sz="7200" b="1">
                <a:solidFill>
                  <a:srgbClr val="299458"/>
                </a:solidFill>
                <a:latin typeface="微软雅黑" panose="020B0503020204020204" pitchFamily="34" charset="-122"/>
                <a:ea typeface="微软雅黑" panose="020B0503020204020204" pitchFamily="34" charset="-122"/>
              </a:rPr>
              <a:t>谢</a:t>
            </a:r>
            <a:r>
              <a:rPr lang="en-US" altLang="zh-CN" sz="2000" b="1">
                <a:solidFill>
                  <a:srgbClr val="299458"/>
                </a:solidFill>
                <a:latin typeface="微软雅黑" panose="020B0503020204020204" pitchFamily="34" charset="-122"/>
                <a:ea typeface="微软雅黑" panose="020B0503020204020204" pitchFamily="34" charset="-122"/>
              </a:rPr>
              <a:t> </a:t>
            </a:r>
            <a:r>
              <a:rPr lang="zh-CN" altLang="en-US" sz="7200" b="1">
                <a:solidFill>
                  <a:srgbClr val="299458"/>
                </a:solidFill>
                <a:latin typeface="微软雅黑" panose="020B0503020204020204" pitchFamily="34" charset="-122"/>
                <a:ea typeface="微软雅黑" panose="020B0503020204020204" pitchFamily="34" charset="-122"/>
              </a:rPr>
              <a:t>观</a:t>
            </a:r>
            <a:r>
              <a:rPr lang="en-US" altLang="zh-CN" sz="2000" b="1">
                <a:solidFill>
                  <a:srgbClr val="299458"/>
                </a:solidFill>
                <a:latin typeface="微软雅黑" panose="020B0503020204020204" pitchFamily="34" charset="-122"/>
                <a:ea typeface="微软雅黑" panose="020B0503020204020204" pitchFamily="34" charset="-122"/>
              </a:rPr>
              <a:t> </a:t>
            </a:r>
            <a:r>
              <a:rPr lang="zh-CN" altLang="en-US" sz="7200" b="1">
                <a:solidFill>
                  <a:srgbClr val="299458"/>
                </a:solidFill>
                <a:latin typeface="微软雅黑" panose="020B0503020204020204" pitchFamily="34" charset="-122"/>
                <a:ea typeface="微软雅黑" panose="020B0503020204020204" pitchFamily="34" charset="-122"/>
              </a:rPr>
              <a:t>看！</a:t>
            </a:r>
            <a:endParaRPr lang="zh-CN" altLang="en-US" sz="7200" b="1">
              <a:solidFill>
                <a:srgbClr val="299458"/>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747395" y="241935"/>
            <a:ext cx="4355465" cy="521970"/>
          </a:xfrm>
          <a:prstGeom prst="rect">
            <a:avLst/>
          </a:prstGeom>
          <a:noFill/>
        </p:spPr>
        <p:txBody>
          <a:bodyPr wrap="square" rtlCol="0">
            <a:spAutoFit/>
          </a:bodyPr>
          <a:lstStyle/>
          <a:p>
            <a:r>
              <a:rPr lang="zh-CN" altLang="en-US" sz="2800" b="1" spc="100" dirty="0">
                <a:solidFill>
                  <a:schemeClr val="accent1"/>
                </a:solidFill>
                <a:latin typeface="微软雅黑" panose="020B0503020204020204" pitchFamily="34" charset="-122"/>
                <a:ea typeface="微软雅黑" panose="020B0503020204020204" pitchFamily="34" charset="-122"/>
                <a:sym typeface="+mn-ea"/>
              </a:rPr>
              <a:t>二、项目理论基础</a:t>
            </a:r>
            <a:endParaRPr lang="zh-CN" altLang="en-US" sz="2800" b="1" spc="100" dirty="0">
              <a:solidFill>
                <a:schemeClr val="accent1"/>
              </a:solidFill>
              <a:latin typeface="微软雅黑" panose="020B0503020204020204" pitchFamily="34" charset="-122"/>
              <a:ea typeface="微软雅黑" panose="020B0503020204020204" pitchFamily="34" charset="-122"/>
            </a:endParaRPr>
          </a:p>
        </p:txBody>
      </p:sp>
      <p:sp>
        <p:nvSpPr>
          <p:cNvPr id="35" name="椭圆 34"/>
          <p:cNvSpPr/>
          <p:nvPr/>
        </p:nvSpPr>
        <p:spPr>
          <a:xfrm>
            <a:off x="4673600" y="1943100"/>
            <a:ext cx="2844800" cy="2844800"/>
          </a:xfrm>
          <a:prstGeom prst="ellipse">
            <a:avLst/>
          </a:prstGeom>
          <a:solidFill>
            <a:schemeClr val="accent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Segoe UI Light" panose="020B0502040204020203"/>
              <a:ea typeface="思源黑体 CN Light"/>
              <a:cs typeface="+mn-cs"/>
            </a:endParaRPr>
          </a:p>
        </p:txBody>
      </p:sp>
      <p:sp>
        <p:nvSpPr>
          <p:cNvPr id="36" name="椭圆 35"/>
          <p:cNvSpPr/>
          <p:nvPr/>
        </p:nvSpPr>
        <p:spPr>
          <a:xfrm>
            <a:off x="4559300" y="1828800"/>
            <a:ext cx="3073400" cy="3073400"/>
          </a:xfrm>
          <a:prstGeom prst="ellipse">
            <a:avLst/>
          </a:prstGeom>
          <a:noFill/>
          <a:ln w="12700" cap="flat" cmpd="sng" algn="ctr">
            <a:solidFill>
              <a:schemeClr val="accent1"/>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Segoe UI Light" panose="020B0502040204020203"/>
              <a:ea typeface="思源黑体 CN Light"/>
              <a:cs typeface="+mn-cs"/>
            </a:endParaRPr>
          </a:p>
        </p:txBody>
      </p:sp>
      <p:pic>
        <p:nvPicPr>
          <p:cNvPr id="37" name="图片 36" descr="图片包含 屏幕截图&#10;&#10;已生成高可信度的说明"/>
          <p:cNvPicPr>
            <a:picLocks noChangeAspect="1"/>
          </p:cNvPicPr>
          <p:nvPr/>
        </p:nvPicPr>
        <p:blipFill>
          <a:blip r:embed="rId1">
            <a:extLst>
              <a:ext uri="{BEBA8EAE-BF5A-486C-A8C5-ECC9F3942E4B}">
                <a14:imgProps xmlns:a14="http://schemas.microsoft.com/office/drawing/2010/main">
                  <a14:imgLayer r:embed="rId2">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473700" y="2298700"/>
            <a:ext cx="1244600" cy="1244600"/>
          </a:xfrm>
          <a:prstGeom prst="rect">
            <a:avLst/>
          </a:prstGeom>
        </p:spPr>
      </p:pic>
      <p:sp>
        <p:nvSpPr>
          <p:cNvPr id="38" name="文本框 37"/>
          <p:cNvSpPr txBox="1"/>
          <p:nvPr/>
        </p:nvSpPr>
        <p:spPr>
          <a:xfrm>
            <a:off x="4768850" y="3619500"/>
            <a:ext cx="2654300" cy="460375"/>
          </a:xfrm>
          <a:prstGeom prst="rect">
            <a:avLst/>
          </a:prstGeom>
          <a:noFill/>
        </p:spPr>
        <p:txBody>
          <a:bodyPr wrap="square" rtlCol="0">
            <a:spAutoFit/>
          </a:bodyPr>
          <a:lstStyle/>
          <a:p>
            <a:pPr algn="ctr"/>
            <a:r>
              <a:rPr lang="zh-CN" altLang="en-US" sz="2400" dirty="0">
                <a:solidFill>
                  <a:prstClr val="white"/>
                </a:solidFill>
                <a:latin typeface="思源黑体 CN Bold"/>
                <a:ea typeface="思源黑体 CN Bold"/>
              </a:rPr>
              <a:t>ELF格式简介</a:t>
            </a:r>
            <a:endParaRPr lang="zh-CN" altLang="en-US" sz="2400" dirty="0">
              <a:solidFill>
                <a:prstClr val="white"/>
              </a:solidFill>
              <a:latin typeface="思源黑体 CN Bold"/>
              <a:ea typeface="思源黑体 CN Bold"/>
            </a:endParaRPr>
          </a:p>
        </p:txBody>
      </p:sp>
      <p:sp>
        <p:nvSpPr>
          <p:cNvPr id="41" name="文本框 40"/>
          <p:cNvSpPr txBox="1"/>
          <p:nvPr/>
        </p:nvSpPr>
        <p:spPr>
          <a:xfrm>
            <a:off x="1174282" y="1463576"/>
            <a:ext cx="2239994" cy="398780"/>
          </a:xfrm>
          <a:prstGeom prst="rect">
            <a:avLst/>
          </a:prstGeom>
          <a:noFill/>
        </p:spPr>
        <p:txBody>
          <a:bodyPr wrap="square" rtlCol="0">
            <a:spAutoFit/>
          </a:bodyPr>
          <a:lstStyle/>
          <a:p>
            <a:pPr algn="r"/>
            <a:endParaRPr lang="en-US" altLang="zh-CN" sz="2000" b="1" dirty="0">
              <a:solidFill>
                <a:schemeClr val="accent1"/>
              </a:solidFill>
              <a:latin typeface="微软雅黑" panose="020B0503020204020204" pitchFamily="34" charset="-122"/>
              <a:ea typeface="微软雅黑" panose="020B0503020204020204" pitchFamily="34" charset="-122"/>
            </a:endParaRPr>
          </a:p>
        </p:txBody>
      </p:sp>
      <p:sp>
        <p:nvSpPr>
          <p:cNvPr id="42" name="文本框 41"/>
          <p:cNvSpPr txBox="1"/>
          <p:nvPr/>
        </p:nvSpPr>
        <p:spPr>
          <a:xfrm>
            <a:off x="747456" y="2624971"/>
            <a:ext cx="2744883" cy="1489075"/>
          </a:xfrm>
          <a:prstGeom prst="rect">
            <a:avLst/>
          </a:prstGeom>
          <a:noFill/>
        </p:spPr>
        <p:txBody>
          <a:bodyPr wrap="square" rtlCol="0">
            <a:spAutoFit/>
          </a:bodyPr>
          <a:lstStyle/>
          <a:p>
            <a:pPr algn="l">
              <a:lnSpc>
                <a:spcPct val="130000"/>
              </a:lnSpc>
            </a:pPr>
            <a:r>
              <a:rPr lang="zh-CN" altLang="en-US" sz="1400" dirty="0">
                <a:solidFill>
                  <a:schemeClr val="tx1">
                    <a:lumMod val="85000"/>
                    <a:lumOff val="15000"/>
                  </a:schemeClr>
                </a:solidFill>
                <a:latin typeface="微软雅黑 Light" panose="020B0502040204020203" charset="-122"/>
                <a:ea typeface="微软雅黑 Light" panose="020B0502040204020203" charset="-122"/>
              </a:rPr>
              <a:t>可执行链接格式（Executable and Linking Format）是一种用于二进制文件、可执行文件、目标代码、共享库和核心转储格式文件的文件格式。</a:t>
            </a:r>
            <a:endParaRPr lang="zh-CN" altLang="en-US" sz="1400" dirty="0">
              <a:solidFill>
                <a:schemeClr val="tx1">
                  <a:lumMod val="85000"/>
                  <a:lumOff val="15000"/>
                </a:schemeClr>
              </a:solidFill>
              <a:latin typeface="微软雅黑 Light" panose="020B0502040204020203" charset="-122"/>
              <a:ea typeface="微软雅黑 Light" panose="020B0502040204020203" charset="-122"/>
            </a:endParaRPr>
          </a:p>
        </p:txBody>
      </p:sp>
      <p:sp>
        <p:nvSpPr>
          <p:cNvPr id="51" name="文本框 50"/>
          <p:cNvSpPr txBox="1"/>
          <p:nvPr/>
        </p:nvSpPr>
        <p:spPr>
          <a:xfrm>
            <a:off x="8772496" y="1942909"/>
            <a:ext cx="2744883" cy="2886710"/>
          </a:xfrm>
          <a:prstGeom prst="rect">
            <a:avLst/>
          </a:prstGeom>
          <a:noFill/>
        </p:spPr>
        <p:txBody>
          <a:bodyPr wrap="square" rtlCol="0">
            <a:spAutoFit/>
          </a:bodyPr>
          <a:lstStyle/>
          <a:p>
            <a:pPr>
              <a:lnSpc>
                <a:spcPct val="130000"/>
              </a:lnSpc>
            </a:pPr>
            <a:r>
              <a:rPr lang="zh-CN" altLang="en-US" sz="1400" dirty="0">
                <a:solidFill>
                  <a:schemeClr val="tx1">
                    <a:lumMod val="85000"/>
                    <a:lumOff val="15000"/>
                  </a:schemeClr>
                </a:solidFill>
                <a:latin typeface="微软雅黑 Light" panose="020B0502040204020203" charset="-122"/>
                <a:ea typeface="微软雅黑 Light" panose="020B0502040204020203" charset="-122"/>
              </a:rPr>
              <a:t>ELF文件由4部分组成，分别是ELF头（ELF header）、程序头表（Program header table）、节（Section）和节头表（Section header table）。实际上，一个文件中不一定包含全部内容，只有ELF头的位置是固定的，其余各部分的位置、大小等信息由ELF头中的各项值来决定。</a:t>
            </a:r>
            <a:endParaRPr lang="zh-CN" altLang="en-US" sz="1400" dirty="0">
              <a:solidFill>
                <a:schemeClr val="tx1">
                  <a:lumMod val="85000"/>
                  <a:lumOff val="15000"/>
                </a:schemeClr>
              </a:solidFill>
              <a:latin typeface="微软雅黑 Light" panose="020B0502040204020203" charset="-122"/>
              <a:ea typeface="微软雅黑 Light" panose="020B0502040204020203" charset="-122"/>
            </a:endParaRPr>
          </a:p>
        </p:txBody>
      </p:sp>
      <p:pic>
        <p:nvPicPr>
          <p:cNvPr id="56" name="图形 55"/>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255383" y="2878129"/>
            <a:ext cx="1236233" cy="1236233"/>
          </a:xfrm>
          <a:prstGeom prst="rect">
            <a:avLst/>
          </a:prstGeom>
        </p:spPr>
      </p:pic>
      <p:sp>
        <p:nvSpPr>
          <p:cNvPr id="60" name="wipes_157758"/>
          <p:cNvSpPr>
            <a:spLocks noChangeAspect="1"/>
          </p:cNvSpPr>
          <p:nvPr/>
        </p:nvSpPr>
        <p:spPr bwMode="auto">
          <a:xfrm>
            <a:off x="7937640" y="3210492"/>
            <a:ext cx="624147" cy="629310"/>
          </a:xfrm>
          <a:custGeom>
            <a:avLst/>
            <a:gdLst>
              <a:gd name="T0" fmla="*/ 5522 w 6400"/>
              <a:gd name="T1" fmla="*/ 3064 h 6400"/>
              <a:gd name="T2" fmla="*/ 6239 w 6400"/>
              <a:gd name="T3" fmla="*/ 1770 h 6400"/>
              <a:gd name="T4" fmla="*/ 4509 w 6400"/>
              <a:gd name="T5" fmla="*/ 39 h 6400"/>
              <a:gd name="T6" fmla="*/ 4417 w 6400"/>
              <a:gd name="T7" fmla="*/ 0 h 6400"/>
              <a:gd name="T8" fmla="*/ 1985 w 6400"/>
              <a:gd name="T9" fmla="*/ 0 h 6400"/>
              <a:gd name="T10" fmla="*/ 1981 w 6400"/>
              <a:gd name="T11" fmla="*/ 0 h 6400"/>
              <a:gd name="T12" fmla="*/ 1890 w 6400"/>
              <a:gd name="T13" fmla="*/ 40 h 6400"/>
              <a:gd name="T14" fmla="*/ 161 w 6400"/>
              <a:gd name="T15" fmla="*/ 2347 h 6400"/>
              <a:gd name="T16" fmla="*/ 667 w 6400"/>
              <a:gd name="T17" fmla="*/ 3064 h 6400"/>
              <a:gd name="T18" fmla="*/ 0 w 6400"/>
              <a:gd name="T19" fmla="*/ 5733 h 6400"/>
              <a:gd name="T20" fmla="*/ 5733 w 6400"/>
              <a:gd name="T21" fmla="*/ 6400 h 6400"/>
              <a:gd name="T22" fmla="*/ 6400 w 6400"/>
              <a:gd name="T23" fmla="*/ 3732 h 6400"/>
              <a:gd name="T24" fmla="*/ 4093 w 6400"/>
              <a:gd name="T25" fmla="*/ 267 h 6400"/>
              <a:gd name="T26" fmla="*/ 3200 w 6400"/>
              <a:gd name="T27" fmla="*/ 1102 h 6400"/>
              <a:gd name="T28" fmla="*/ 2307 w 6400"/>
              <a:gd name="T29" fmla="*/ 267 h 6400"/>
              <a:gd name="T30" fmla="*/ 349 w 6400"/>
              <a:gd name="T31" fmla="*/ 2158 h 6400"/>
              <a:gd name="T32" fmla="*/ 1985 w 6400"/>
              <a:gd name="T33" fmla="*/ 322 h 6400"/>
              <a:gd name="T34" fmla="*/ 3200 w 6400"/>
              <a:gd name="T35" fmla="*/ 1369 h 6400"/>
              <a:gd name="T36" fmla="*/ 4415 w 6400"/>
              <a:gd name="T37" fmla="*/ 322 h 6400"/>
              <a:gd name="T38" fmla="*/ 6051 w 6400"/>
              <a:gd name="T39" fmla="*/ 2158 h 6400"/>
              <a:gd name="T40" fmla="*/ 5105 w 6400"/>
              <a:gd name="T41" fmla="*/ 3104 h 6400"/>
              <a:gd name="T42" fmla="*/ 2322 w 6400"/>
              <a:gd name="T43" fmla="*/ 4132 h 6400"/>
              <a:gd name="T44" fmla="*/ 6133 w 6400"/>
              <a:gd name="T45" fmla="*/ 5733 h 6400"/>
              <a:gd name="T46" fmla="*/ 667 w 6400"/>
              <a:gd name="T47" fmla="*/ 6133 h 6400"/>
              <a:gd name="T48" fmla="*/ 267 w 6400"/>
              <a:gd name="T49" fmla="*/ 5333 h 6400"/>
              <a:gd name="T50" fmla="*/ 6133 w 6400"/>
              <a:gd name="T51" fmla="*/ 5733 h 6400"/>
              <a:gd name="T52" fmla="*/ 267 w 6400"/>
              <a:gd name="T53" fmla="*/ 5066 h 6400"/>
              <a:gd name="T54" fmla="*/ 667 w 6400"/>
              <a:gd name="T55" fmla="*/ 3331 h 6400"/>
              <a:gd name="T56" fmla="*/ 1945 w 6400"/>
              <a:gd name="T57" fmla="*/ 4132 h 6400"/>
              <a:gd name="T58" fmla="*/ 1200 w 6400"/>
              <a:gd name="T59" fmla="*/ 4265 h 6400"/>
              <a:gd name="T60" fmla="*/ 5067 w 6400"/>
              <a:gd name="T61" fmla="*/ 4399 h 6400"/>
              <a:gd name="T62" fmla="*/ 5067 w 6400"/>
              <a:gd name="T63" fmla="*/ 4132 h 6400"/>
              <a:gd name="T64" fmla="*/ 5255 w 6400"/>
              <a:gd name="T65" fmla="*/ 3331 h 6400"/>
              <a:gd name="T66" fmla="*/ 6133 w 6400"/>
              <a:gd name="T67" fmla="*/ 3732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400" h="6400">
                <a:moveTo>
                  <a:pt x="5733" y="3064"/>
                </a:moveTo>
                <a:lnTo>
                  <a:pt x="5522" y="3064"/>
                </a:lnTo>
                <a:lnTo>
                  <a:pt x="6239" y="2347"/>
                </a:lnTo>
                <a:cubicBezTo>
                  <a:pt x="6398" y="2188"/>
                  <a:pt x="6398" y="1929"/>
                  <a:pt x="6239" y="1770"/>
                </a:cubicBezTo>
                <a:lnTo>
                  <a:pt x="4510" y="40"/>
                </a:lnTo>
                <a:cubicBezTo>
                  <a:pt x="4510" y="40"/>
                  <a:pt x="4510" y="39"/>
                  <a:pt x="4509" y="39"/>
                </a:cubicBezTo>
                <a:cubicBezTo>
                  <a:pt x="4484" y="14"/>
                  <a:pt x="4451" y="1"/>
                  <a:pt x="4417" y="0"/>
                </a:cubicBezTo>
                <a:lnTo>
                  <a:pt x="4417" y="0"/>
                </a:lnTo>
                <a:cubicBezTo>
                  <a:pt x="4416" y="0"/>
                  <a:pt x="4416" y="0"/>
                  <a:pt x="4415" y="0"/>
                </a:cubicBezTo>
                <a:lnTo>
                  <a:pt x="1985" y="0"/>
                </a:lnTo>
                <a:cubicBezTo>
                  <a:pt x="1984" y="0"/>
                  <a:pt x="1982" y="0"/>
                  <a:pt x="1981" y="0"/>
                </a:cubicBezTo>
                <a:lnTo>
                  <a:pt x="1981" y="0"/>
                </a:lnTo>
                <a:cubicBezTo>
                  <a:pt x="1948" y="1"/>
                  <a:pt x="1916" y="14"/>
                  <a:pt x="1891" y="39"/>
                </a:cubicBezTo>
                <a:cubicBezTo>
                  <a:pt x="1890" y="39"/>
                  <a:pt x="1890" y="40"/>
                  <a:pt x="1890" y="40"/>
                </a:cubicBezTo>
                <a:lnTo>
                  <a:pt x="161" y="1770"/>
                </a:lnTo>
                <a:cubicBezTo>
                  <a:pt x="2" y="1929"/>
                  <a:pt x="2" y="2188"/>
                  <a:pt x="161" y="2347"/>
                </a:cubicBezTo>
                <a:lnTo>
                  <a:pt x="878" y="3064"/>
                </a:lnTo>
                <a:lnTo>
                  <a:pt x="667" y="3064"/>
                </a:lnTo>
                <a:cubicBezTo>
                  <a:pt x="299" y="3064"/>
                  <a:pt x="0" y="3364"/>
                  <a:pt x="0" y="3732"/>
                </a:cubicBezTo>
                <a:lnTo>
                  <a:pt x="0" y="5733"/>
                </a:lnTo>
                <a:cubicBezTo>
                  <a:pt x="0" y="6101"/>
                  <a:pt x="299" y="6400"/>
                  <a:pt x="667" y="6400"/>
                </a:cubicBezTo>
                <a:lnTo>
                  <a:pt x="5733" y="6400"/>
                </a:lnTo>
                <a:cubicBezTo>
                  <a:pt x="6101" y="6400"/>
                  <a:pt x="6400" y="6101"/>
                  <a:pt x="6400" y="5733"/>
                </a:cubicBezTo>
                <a:lnTo>
                  <a:pt x="6400" y="3732"/>
                </a:lnTo>
                <a:cubicBezTo>
                  <a:pt x="6400" y="3364"/>
                  <a:pt x="6101" y="3064"/>
                  <a:pt x="5733" y="3064"/>
                </a:cubicBezTo>
                <a:close/>
                <a:moveTo>
                  <a:pt x="4093" y="267"/>
                </a:moveTo>
                <a:lnTo>
                  <a:pt x="3299" y="1061"/>
                </a:lnTo>
                <a:cubicBezTo>
                  <a:pt x="3273" y="1088"/>
                  <a:pt x="3238" y="1102"/>
                  <a:pt x="3200" y="1102"/>
                </a:cubicBezTo>
                <a:cubicBezTo>
                  <a:pt x="3162" y="1102"/>
                  <a:pt x="3127" y="1088"/>
                  <a:pt x="3101" y="1061"/>
                </a:cubicBezTo>
                <a:lnTo>
                  <a:pt x="2307" y="267"/>
                </a:lnTo>
                <a:lnTo>
                  <a:pt x="4093" y="267"/>
                </a:lnTo>
                <a:close/>
                <a:moveTo>
                  <a:pt x="349" y="2158"/>
                </a:moveTo>
                <a:cubicBezTo>
                  <a:pt x="294" y="2103"/>
                  <a:pt x="294" y="2014"/>
                  <a:pt x="349" y="1959"/>
                </a:cubicBezTo>
                <a:lnTo>
                  <a:pt x="1985" y="322"/>
                </a:lnTo>
                <a:lnTo>
                  <a:pt x="2912" y="1250"/>
                </a:lnTo>
                <a:cubicBezTo>
                  <a:pt x="2989" y="1327"/>
                  <a:pt x="3091" y="1369"/>
                  <a:pt x="3200" y="1369"/>
                </a:cubicBezTo>
                <a:cubicBezTo>
                  <a:pt x="3309" y="1369"/>
                  <a:pt x="3411" y="1327"/>
                  <a:pt x="3488" y="1250"/>
                </a:cubicBezTo>
                <a:lnTo>
                  <a:pt x="4415" y="322"/>
                </a:lnTo>
                <a:lnTo>
                  <a:pt x="6051" y="1959"/>
                </a:lnTo>
                <a:cubicBezTo>
                  <a:pt x="6106" y="2014"/>
                  <a:pt x="6106" y="2103"/>
                  <a:pt x="6051" y="2158"/>
                </a:cubicBezTo>
                <a:lnTo>
                  <a:pt x="5106" y="3103"/>
                </a:lnTo>
                <a:cubicBezTo>
                  <a:pt x="5106" y="3103"/>
                  <a:pt x="5106" y="3104"/>
                  <a:pt x="5105" y="3104"/>
                </a:cubicBezTo>
                <a:lnTo>
                  <a:pt x="4078" y="4132"/>
                </a:lnTo>
                <a:lnTo>
                  <a:pt x="2322" y="4132"/>
                </a:lnTo>
                <a:lnTo>
                  <a:pt x="349" y="2158"/>
                </a:lnTo>
                <a:close/>
                <a:moveTo>
                  <a:pt x="6133" y="5733"/>
                </a:moveTo>
                <a:cubicBezTo>
                  <a:pt x="6133" y="5954"/>
                  <a:pt x="5954" y="6133"/>
                  <a:pt x="5733" y="6133"/>
                </a:cubicBezTo>
                <a:lnTo>
                  <a:pt x="667" y="6133"/>
                </a:lnTo>
                <a:cubicBezTo>
                  <a:pt x="446" y="6133"/>
                  <a:pt x="267" y="5954"/>
                  <a:pt x="267" y="5733"/>
                </a:cubicBezTo>
                <a:lnTo>
                  <a:pt x="267" y="5333"/>
                </a:lnTo>
                <a:lnTo>
                  <a:pt x="6133" y="5333"/>
                </a:lnTo>
                <a:lnTo>
                  <a:pt x="6133" y="5733"/>
                </a:lnTo>
                <a:close/>
                <a:moveTo>
                  <a:pt x="6133" y="5066"/>
                </a:moveTo>
                <a:lnTo>
                  <a:pt x="267" y="5066"/>
                </a:lnTo>
                <a:lnTo>
                  <a:pt x="267" y="3732"/>
                </a:lnTo>
                <a:cubicBezTo>
                  <a:pt x="267" y="3511"/>
                  <a:pt x="446" y="3331"/>
                  <a:pt x="667" y="3331"/>
                </a:cubicBezTo>
                <a:lnTo>
                  <a:pt x="1145" y="3331"/>
                </a:lnTo>
                <a:lnTo>
                  <a:pt x="1945" y="4132"/>
                </a:lnTo>
                <a:lnTo>
                  <a:pt x="1333" y="4132"/>
                </a:lnTo>
                <a:cubicBezTo>
                  <a:pt x="1260" y="4132"/>
                  <a:pt x="1200" y="4192"/>
                  <a:pt x="1200" y="4265"/>
                </a:cubicBezTo>
                <a:cubicBezTo>
                  <a:pt x="1200" y="4339"/>
                  <a:pt x="1260" y="4399"/>
                  <a:pt x="1333" y="4399"/>
                </a:cubicBezTo>
                <a:lnTo>
                  <a:pt x="5067" y="4399"/>
                </a:lnTo>
                <a:cubicBezTo>
                  <a:pt x="5140" y="4399"/>
                  <a:pt x="5200" y="4339"/>
                  <a:pt x="5200" y="4265"/>
                </a:cubicBezTo>
                <a:cubicBezTo>
                  <a:pt x="5200" y="4192"/>
                  <a:pt x="5140" y="4132"/>
                  <a:pt x="5067" y="4132"/>
                </a:cubicBezTo>
                <a:lnTo>
                  <a:pt x="4455" y="4132"/>
                </a:lnTo>
                <a:lnTo>
                  <a:pt x="5255" y="3331"/>
                </a:lnTo>
                <a:lnTo>
                  <a:pt x="5733" y="3331"/>
                </a:lnTo>
                <a:cubicBezTo>
                  <a:pt x="5954" y="3331"/>
                  <a:pt x="6133" y="3511"/>
                  <a:pt x="6133" y="3732"/>
                </a:cubicBezTo>
                <a:lnTo>
                  <a:pt x="6133" y="5066"/>
                </a:lnTo>
                <a:close/>
              </a:path>
            </a:pathLst>
          </a:custGeom>
          <a:solidFill>
            <a:schemeClr val="accent1"/>
          </a:solidFill>
          <a:ln>
            <a:noFill/>
          </a:ln>
        </p:spPr>
      </p:sp>
      <p:sp>
        <p:nvSpPr>
          <p:cNvPr id="2" name="灯片编号占位符 1"/>
          <p:cNvSpPr>
            <a:spLocks noGrp="1"/>
          </p:cNvSpPr>
          <p:nvPr>
            <p:ph type="sldNum" sz="quarter" idx="4"/>
          </p:nvPr>
        </p:nvSpPr>
        <p:spPr/>
        <p:txBody>
          <a:bodyPr/>
          <a:lstStyle/>
          <a:p>
            <a:fld id="{48F10FC4-DD5C-4C24-B849-D8A0B2DC9874}" type="slidenum">
              <a:rPr lang="zh-CN" altLang="en-US" smtClean="0"/>
            </a:fld>
            <a:endParaRPr lang="zh-CN" alt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747252" y="241858"/>
            <a:ext cx="3215148" cy="521970"/>
          </a:xfrm>
          <a:prstGeom prst="rect">
            <a:avLst/>
          </a:prstGeom>
          <a:noFill/>
        </p:spPr>
        <p:txBody>
          <a:bodyPr wrap="square" rtlCol="0">
            <a:spAutoFit/>
          </a:bodyPr>
          <a:lstStyle/>
          <a:p>
            <a:r>
              <a:rPr lang="zh-CN" altLang="en-US" sz="2800" b="1" spc="100" dirty="0">
                <a:solidFill>
                  <a:schemeClr val="accent1"/>
                </a:solidFill>
                <a:latin typeface="微软雅黑" panose="020B0503020204020204" pitchFamily="34" charset="-122"/>
                <a:ea typeface="微软雅黑" panose="020B0503020204020204" pitchFamily="34" charset="-122"/>
                <a:sym typeface="+mn-ea"/>
              </a:rPr>
              <a:t>二、项目理论基础</a:t>
            </a:r>
            <a:endParaRPr lang="zh-CN" altLang="en-US" sz="2800" b="1" spc="100" dirty="0">
              <a:solidFill>
                <a:schemeClr val="accent1"/>
              </a:solidFill>
              <a:latin typeface="微软雅黑" panose="020B0503020204020204" pitchFamily="34" charset="-122"/>
              <a:ea typeface="微软雅黑" panose="020B0503020204020204" pitchFamily="34" charset="-122"/>
            </a:endParaRPr>
          </a:p>
        </p:txBody>
      </p:sp>
      <p:sp>
        <p:nvSpPr>
          <p:cNvPr id="35" name="箭头: V 形 34"/>
          <p:cNvSpPr/>
          <p:nvPr/>
        </p:nvSpPr>
        <p:spPr>
          <a:xfrm>
            <a:off x="2573428" y="2239938"/>
            <a:ext cx="1632228" cy="2700090"/>
          </a:xfrm>
          <a:prstGeom prst="chevron">
            <a:avLst>
              <a:gd name="adj" fmla="val 58731"/>
            </a:avLst>
          </a:prstGeom>
          <a:solidFill>
            <a:schemeClr val="accent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dirty="0">
              <a:ln>
                <a:noFill/>
              </a:ln>
              <a:solidFill>
                <a:srgbClr val="243551"/>
              </a:solidFill>
              <a:effectLst/>
              <a:uLnTx/>
              <a:uFillTx/>
              <a:latin typeface="Segoe UI"/>
              <a:ea typeface="微软雅黑 Light" panose="020B0502040204020203" charset="-122"/>
              <a:cs typeface="+mn-cs"/>
            </a:endParaRPr>
          </a:p>
        </p:txBody>
      </p:sp>
      <p:grpSp>
        <p:nvGrpSpPr>
          <p:cNvPr id="36" name="组合 35"/>
          <p:cNvGrpSpPr/>
          <p:nvPr/>
        </p:nvGrpSpPr>
        <p:grpSpPr>
          <a:xfrm>
            <a:off x="1597709" y="2239938"/>
            <a:ext cx="1632228" cy="2700090"/>
            <a:chOff x="1989055" y="1760894"/>
            <a:chExt cx="2415955" cy="3193338"/>
          </a:xfrm>
          <a:solidFill>
            <a:schemeClr val="accent1"/>
          </a:solidFill>
        </p:grpSpPr>
        <p:sp>
          <p:nvSpPr>
            <p:cNvPr id="37" name="平行四边形 36"/>
            <p:cNvSpPr/>
            <p:nvPr/>
          </p:nvSpPr>
          <p:spPr>
            <a:xfrm>
              <a:off x="1989055" y="1760894"/>
              <a:ext cx="2415955" cy="265869"/>
            </a:xfrm>
            <a:prstGeom prst="parallelogram">
              <a:avLst>
                <a:gd name="adj" fmla="val 57826"/>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dirty="0">
                <a:ln>
                  <a:noFill/>
                </a:ln>
                <a:solidFill>
                  <a:srgbClr val="243551"/>
                </a:solidFill>
                <a:effectLst/>
                <a:uLnTx/>
                <a:uFillTx/>
                <a:latin typeface="Segoe UI"/>
                <a:ea typeface="微软雅黑 Light" panose="020B0502040204020203" charset="-122"/>
                <a:cs typeface="+mn-cs"/>
              </a:endParaRPr>
            </a:p>
          </p:txBody>
        </p:sp>
        <p:sp>
          <p:nvSpPr>
            <p:cNvPr id="38" name="平行四边形 37"/>
            <p:cNvSpPr/>
            <p:nvPr/>
          </p:nvSpPr>
          <p:spPr>
            <a:xfrm flipV="1">
              <a:off x="1989055" y="4688363"/>
              <a:ext cx="2415955" cy="265869"/>
            </a:xfrm>
            <a:prstGeom prst="parallelogram">
              <a:avLst>
                <a:gd name="adj" fmla="val 57826"/>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dirty="0">
                <a:ln>
                  <a:noFill/>
                </a:ln>
                <a:solidFill>
                  <a:srgbClr val="243551"/>
                </a:solidFill>
                <a:effectLst/>
                <a:uLnTx/>
                <a:uFillTx/>
                <a:latin typeface="Segoe UI"/>
                <a:ea typeface="微软雅黑 Light" panose="020B0502040204020203" charset="-122"/>
                <a:cs typeface="+mn-cs"/>
              </a:endParaRPr>
            </a:p>
          </p:txBody>
        </p:sp>
      </p:grpSp>
      <p:sp>
        <p:nvSpPr>
          <p:cNvPr id="32" name="文本框 31"/>
          <p:cNvSpPr txBox="1"/>
          <p:nvPr/>
        </p:nvSpPr>
        <p:spPr>
          <a:xfrm>
            <a:off x="3547678" y="3359149"/>
            <a:ext cx="586684" cy="461665"/>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24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rPr>
              <a:t>01</a:t>
            </a:r>
            <a:endParaRPr kumimoji="0" lang="zh-CN" altLang="en-US" sz="24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endParaRPr>
          </a:p>
        </p:txBody>
      </p:sp>
      <p:sp>
        <p:nvSpPr>
          <p:cNvPr id="33" name="文本框 32"/>
          <p:cNvSpPr txBox="1"/>
          <p:nvPr/>
        </p:nvSpPr>
        <p:spPr>
          <a:xfrm>
            <a:off x="244171" y="2731926"/>
            <a:ext cx="2745692" cy="1691005"/>
          </a:xfrm>
          <a:prstGeom prst="rect">
            <a:avLst/>
          </a:prstGeom>
          <a:noFill/>
        </p:spPr>
        <p:txBody>
          <a:bodyPr wrap="square" rtlCol="0">
            <a:spAutoFit/>
          </a:bodyPr>
          <a:lstStyle/>
          <a:p>
            <a:pPr marL="0" marR="0" lvl="0" indent="0" algn="l" defTabSz="914400" eaLnBrk="1" fontAlgn="auto" latinLnBrk="0" hangingPunct="1">
              <a:lnSpc>
                <a:spcPct val="130000"/>
              </a:lnSpc>
              <a:spcBef>
                <a:spcPts val="0"/>
              </a:spcBef>
              <a:spcAft>
                <a:spcPts val="0"/>
              </a:spcAft>
              <a:buClrTx/>
              <a:buSzTx/>
              <a:buFontTx/>
              <a:buNone/>
              <a:defRPr/>
            </a:pPr>
            <a:r>
              <a:rPr kumimoji="0" lang="zh-CN" altLang="en-US" sz="1600" b="0" i="0" u="none" strike="noStrike" kern="0" cap="none" spc="100" normalizeH="0" baseline="0" noProof="0" dirty="0">
                <a:ln>
                  <a:noFill/>
                </a:ln>
                <a:solidFill>
                  <a:schemeClr val="tx1">
                    <a:lumMod val="85000"/>
                    <a:lumOff val="15000"/>
                  </a:schemeClr>
                </a:solidFill>
                <a:effectLst/>
                <a:uLnTx/>
                <a:uFillTx/>
                <a:latin typeface="微软雅黑 Light" panose="020B0502040204020203" charset="-122"/>
                <a:ea typeface="微软雅黑 Light" panose="020B0502040204020203" charset="-122"/>
              </a:rPr>
              <a:t>文件保存着代码和适当的数据，用来和其他的目标文件一起来创建一个可执行文件或者是一个共享目标文件。</a:t>
            </a:r>
            <a:endParaRPr kumimoji="0" lang="zh-CN" altLang="en-US" sz="1600" b="0" i="0" u="none" strike="noStrike" kern="0" cap="none" spc="100" normalizeH="0" baseline="0" noProof="0" dirty="0">
              <a:ln>
                <a:noFill/>
              </a:ln>
              <a:solidFill>
                <a:schemeClr val="tx1">
                  <a:lumMod val="85000"/>
                  <a:lumOff val="15000"/>
                </a:schemeClr>
              </a:solidFill>
              <a:effectLst/>
              <a:uLnTx/>
              <a:uFillTx/>
              <a:latin typeface="微软雅黑 Light" panose="020B0502040204020203" charset="-122"/>
              <a:ea typeface="微软雅黑 Light" panose="020B0502040204020203" charset="-122"/>
            </a:endParaRPr>
          </a:p>
        </p:txBody>
      </p:sp>
      <p:sp>
        <p:nvSpPr>
          <p:cNvPr id="34" name="矩形 33"/>
          <p:cNvSpPr/>
          <p:nvPr/>
        </p:nvSpPr>
        <p:spPr>
          <a:xfrm>
            <a:off x="805815" y="1052830"/>
            <a:ext cx="3328035" cy="398780"/>
          </a:xfrm>
          <a:prstGeom prst="rect">
            <a:avLst/>
          </a:prstGeom>
          <a:noFill/>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2000" b="1" i="0" u="none" strike="noStrike" kern="0" cap="none" spc="0" normalizeH="0" baseline="0" dirty="0">
                <a:solidFill>
                  <a:schemeClr val="accent1"/>
                </a:solidFill>
                <a:latin typeface="微软雅黑" panose="020B0503020204020204" pitchFamily="34" charset="-122"/>
                <a:ea typeface="微软雅黑" panose="020B0503020204020204" pitchFamily="34" charset="-122"/>
              </a:rPr>
              <a:t>ELF文件格式主要三种</a:t>
            </a:r>
            <a:endParaRPr kumimoji="0" lang="zh-CN" altLang="en-US" sz="2000" b="1" i="0" u="none" strike="noStrike" kern="0" cap="none" spc="0" normalizeH="0" baseline="0" dirty="0">
              <a:solidFill>
                <a:schemeClr val="accent1"/>
              </a:solidFill>
              <a:latin typeface="微软雅黑" panose="020B0503020204020204" pitchFamily="34" charset="-122"/>
              <a:ea typeface="微软雅黑" panose="020B0503020204020204" pitchFamily="34" charset="-122"/>
            </a:endParaRPr>
          </a:p>
        </p:txBody>
      </p:sp>
      <p:sp>
        <p:nvSpPr>
          <p:cNvPr id="44" name="箭头: V 形 43"/>
          <p:cNvSpPr/>
          <p:nvPr/>
        </p:nvSpPr>
        <p:spPr>
          <a:xfrm>
            <a:off x="6307395" y="2239938"/>
            <a:ext cx="1632228" cy="2700090"/>
          </a:xfrm>
          <a:prstGeom prst="chevron">
            <a:avLst>
              <a:gd name="adj" fmla="val 58731"/>
            </a:avLst>
          </a:prstGeom>
          <a:solidFill>
            <a:schemeClr val="accent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dirty="0">
              <a:ln>
                <a:noFill/>
              </a:ln>
              <a:solidFill>
                <a:srgbClr val="243551"/>
              </a:solidFill>
              <a:effectLst/>
              <a:uLnTx/>
              <a:uFillTx/>
              <a:latin typeface="Segoe UI"/>
              <a:ea typeface="微软雅黑 Light" panose="020B0502040204020203" charset="-122"/>
              <a:cs typeface="+mn-cs"/>
            </a:endParaRPr>
          </a:p>
        </p:txBody>
      </p:sp>
      <p:grpSp>
        <p:nvGrpSpPr>
          <p:cNvPr id="45" name="组合 44"/>
          <p:cNvGrpSpPr/>
          <p:nvPr/>
        </p:nvGrpSpPr>
        <p:grpSpPr>
          <a:xfrm>
            <a:off x="5331676" y="2239938"/>
            <a:ext cx="1632228" cy="2700090"/>
            <a:chOff x="1989055" y="1760894"/>
            <a:chExt cx="2415955" cy="3193338"/>
          </a:xfrm>
          <a:solidFill>
            <a:schemeClr val="accent1"/>
          </a:solidFill>
        </p:grpSpPr>
        <p:sp>
          <p:nvSpPr>
            <p:cNvPr id="46" name="平行四边形 45"/>
            <p:cNvSpPr/>
            <p:nvPr/>
          </p:nvSpPr>
          <p:spPr>
            <a:xfrm>
              <a:off x="1989055" y="1760894"/>
              <a:ext cx="2415955" cy="265869"/>
            </a:xfrm>
            <a:prstGeom prst="parallelogram">
              <a:avLst>
                <a:gd name="adj" fmla="val 57826"/>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dirty="0">
                <a:ln>
                  <a:noFill/>
                </a:ln>
                <a:solidFill>
                  <a:srgbClr val="243551"/>
                </a:solidFill>
                <a:effectLst/>
                <a:uLnTx/>
                <a:uFillTx/>
                <a:latin typeface="Segoe UI"/>
                <a:ea typeface="微软雅黑 Light" panose="020B0502040204020203" charset="-122"/>
                <a:cs typeface="+mn-cs"/>
              </a:endParaRPr>
            </a:p>
          </p:txBody>
        </p:sp>
        <p:sp>
          <p:nvSpPr>
            <p:cNvPr id="47" name="平行四边形 46"/>
            <p:cNvSpPr/>
            <p:nvPr/>
          </p:nvSpPr>
          <p:spPr>
            <a:xfrm flipV="1">
              <a:off x="1989055" y="4688363"/>
              <a:ext cx="2415955" cy="265869"/>
            </a:xfrm>
            <a:prstGeom prst="parallelogram">
              <a:avLst>
                <a:gd name="adj" fmla="val 57826"/>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dirty="0">
                <a:ln>
                  <a:noFill/>
                </a:ln>
                <a:solidFill>
                  <a:srgbClr val="243551"/>
                </a:solidFill>
                <a:effectLst/>
                <a:uLnTx/>
                <a:uFillTx/>
                <a:latin typeface="Segoe UI"/>
                <a:ea typeface="微软雅黑 Light" panose="020B0502040204020203" charset="-122"/>
                <a:cs typeface="+mn-cs"/>
              </a:endParaRPr>
            </a:p>
          </p:txBody>
        </p:sp>
      </p:grpSp>
      <p:sp>
        <p:nvSpPr>
          <p:cNvPr id="41" name="文本框 40"/>
          <p:cNvSpPr txBox="1"/>
          <p:nvPr/>
        </p:nvSpPr>
        <p:spPr>
          <a:xfrm>
            <a:off x="7281645" y="3359149"/>
            <a:ext cx="586684" cy="461665"/>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24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rPr>
              <a:t>02</a:t>
            </a:r>
            <a:endParaRPr kumimoji="0" lang="zh-CN" altLang="en-US" sz="24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endParaRPr>
          </a:p>
        </p:txBody>
      </p:sp>
      <p:sp>
        <p:nvSpPr>
          <p:cNvPr id="42" name="文本框 41"/>
          <p:cNvSpPr txBox="1"/>
          <p:nvPr/>
        </p:nvSpPr>
        <p:spPr>
          <a:xfrm>
            <a:off x="4134348" y="3224686"/>
            <a:ext cx="2745692" cy="730885"/>
          </a:xfrm>
          <a:prstGeom prst="rect">
            <a:avLst/>
          </a:prstGeom>
          <a:noFill/>
        </p:spPr>
        <p:txBody>
          <a:bodyPr wrap="square" rtlCol="0">
            <a:spAutoFit/>
          </a:bodyPr>
          <a:lstStyle/>
          <a:p>
            <a:pPr marL="0" marR="0" lvl="0" indent="0" algn="l" defTabSz="914400" eaLnBrk="1" fontAlgn="auto" latinLnBrk="0" hangingPunct="1">
              <a:lnSpc>
                <a:spcPct val="130000"/>
              </a:lnSpc>
              <a:spcBef>
                <a:spcPts val="0"/>
              </a:spcBef>
              <a:spcAft>
                <a:spcPts val="0"/>
              </a:spcAft>
              <a:buClrTx/>
              <a:buSzTx/>
              <a:buFontTx/>
              <a:buNone/>
              <a:defRPr/>
            </a:pPr>
            <a:r>
              <a:rPr kumimoji="0" lang="zh-CN" altLang="en-US" sz="1600" b="0" i="0" u="none" strike="noStrike" kern="0" cap="none" spc="100" normalizeH="0" baseline="0" noProof="0" dirty="0">
                <a:ln>
                  <a:noFill/>
                </a:ln>
                <a:solidFill>
                  <a:schemeClr val="tx1">
                    <a:lumMod val="85000"/>
                    <a:lumOff val="15000"/>
                  </a:schemeClr>
                </a:solidFill>
                <a:effectLst/>
                <a:uLnTx/>
                <a:uFillTx/>
                <a:latin typeface="微软雅黑 Light" panose="020B0502040204020203" charset="-122"/>
                <a:ea typeface="微软雅黑 Light" panose="020B0502040204020203" charset="-122"/>
              </a:rPr>
              <a:t>文件保存着一个用来执行的程序。</a:t>
            </a:r>
            <a:endParaRPr kumimoji="0" lang="zh-CN" altLang="en-US" sz="1600" b="0" i="0" u="none" strike="noStrike" kern="0" cap="none" spc="100" normalizeH="0" baseline="0" noProof="0" dirty="0">
              <a:ln>
                <a:noFill/>
              </a:ln>
              <a:solidFill>
                <a:schemeClr val="tx1">
                  <a:lumMod val="85000"/>
                  <a:lumOff val="15000"/>
                </a:schemeClr>
              </a:solidFill>
              <a:effectLst/>
              <a:uLnTx/>
              <a:uFillTx/>
              <a:latin typeface="微软雅黑 Light" panose="020B0502040204020203" charset="-122"/>
              <a:ea typeface="微软雅黑 Light" panose="020B0502040204020203" charset="-122"/>
            </a:endParaRPr>
          </a:p>
        </p:txBody>
      </p:sp>
      <p:sp>
        <p:nvSpPr>
          <p:cNvPr id="43" name="矩形 42"/>
          <p:cNvSpPr/>
          <p:nvPr/>
        </p:nvSpPr>
        <p:spPr>
          <a:xfrm>
            <a:off x="5374539" y="1702740"/>
            <a:ext cx="1907106" cy="398780"/>
          </a:xfrm>
          <a:prstGeom prst="rect">
            <a:avLst/>
          </a:prstGeom>
          <a:noFill/>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2000" b="1" i="0" u="none" strike="noStrike" kern="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rPr>
              <a:t>可执行文件</a:t>
            </a:r>
            <a:endParaRPr kumimoji="0" lang="zh-CN" altLang="en-US" sz="2000" b="1" i="0" u="none" strike="noStrike" kern="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endParaRPr>
          </a:p>
        </p:txBody>
      </p:sp>
      <p:sp>
        <p:nvSpPr>
          <p:cNvPr id="53" name="箭头: V 形 52"/>
          <p:cNvSpPr/>
          <p:nvPr/>
        </p:nvSpPr>
        <p:spPr>
          <a:xfrm>
            <a:off x="10041363" y="2239938"/>
            <a:ext cx="1632228" cy="2700090"/>
          </a:xfrm>
          <a:prstGeom prst="chevron">
            <a:avLst>
              <a:gd name="adj" fmla="val 58731"/>
            </a:avLst>
          </a:prstGeom>
          <a:solidFill>
            <a:schemeClr val="accent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dirty="0">
              <a:ln>
                <a:noFill/>
              </a:ln>
              <a:solidFill>
                <a:srgbClr val="243551"/>
              </a:solidFill>
              <a:effectLst/>
              <a:uLnTx/>
              <a:uFillTx/>
              <a:latin typeface="Segoe UI"/>
              <a:ea typeface="微软雅黑 Light" panose="020B0502040204020203" charset="-122"/>
              <a:cs typeface="+mn-cs"/>
            </a:endParaRPr>
          </a:p>
        </p:txBody>
      </p:sp>
      <p:grpSp>
        <p:nvGrpSpPr>
          <p:cNvPr id="54" name="组合 53"/>
          <p:cNvGrpSpPr/>
          <p:nvPr/>
        </p:nvGrpSpPr>
        <p:grpSpPr>
          <a:xfrm>
            <a:off x="9065644" y="2239938"/>
            <a:ext cx="1632228" cy="2700090"/>
            <a:chOff x="1989055" y="1760894"/>
            <a:chExt cx="2415955" cy="3193338"/>
          </a:xfrm>
          <a:solidFill>
            <a:schemeClr val="accent1"/>
          </a:solidFill>
        </p:grpSpPr>
        <p:sp>
          <p:nvSpPr>
            <p:cNvPr id="55" name="平行四边形 54"/>
            <p:cNvSpPr/>
            <p:nvPr/>
          </p:nvSpPr>
          <p:spPr>
            <a:xfrm>
              <a:off x="1989055" y="1760894"/>
              <a:ext cx="2415955" cy="265869"/>
            </a:xfrm>
            <a:prstGeom prst="parallelogram">
              <a:avLst>
                <a:gd name="adj" fmla="val 57826"/>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dirty="0">
                <a:ln>
                  <a:noFill/>
                </a:ln>
                <a:solidFill>
                  <a:srgbClr val="243551"/>
                </a:solidFill>
                <a:effectLst/>
                <a:uLnTx/>
                <a:uFillTx/>
                <a:latin typeface="Segoe UI"/>
                <a:ea typeface="微软雅黑 Light" panose="020B0502040204020203" charset="-122"/>
                <a:cs typeface="+mn-cs"/>
              </a:endParaRPr>
            </a:p>
          </p:txBody>
        </p:sp>
        <p:sp>
          <p:nvSpPr>
            <p:cNvPr id="56" name="平行四边形 55"/>
            <p:cNvSpPr/>
            <p:nvPr/>
          </p:nvSpPr>
          <p:spPr>
            <a:xfrm flipV="1">
              <a:off x="1989055" y="4688363"/>
              <a:ext cx="2415955" cy="265869"/>
            </a:xfrm>
            <a:prstGeom prst="parallelogram">
              <a:avLst>
                <a:gd name="adj" fmla="val 57826"/>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dirty="0">
                <a:ln>
                  <a:noFill/>
                </a:ln>
                <a:solidFill>
                  <a:srgbClr val="243551"/>
                </a:solidFill>
                <a:effectLst/>
                <a:uLnTx/>
                <a:uFillTx/>
                <a:latin typeface="Segoe UI"/>
                <a:ea typeface="微软雅黑 Light" panose="020B0502040204020203" charset="-122"/>
                <a:cs typeface="+mn-cs"/>
              </a:endParaRPr>
            </a:p>
          </p:txBody>
        </p:sp>
      </p:grpSp>
      <p:sp>
        <p:nvSpPr>
          <p:cNvPr id="50" name="文本框 49"/>
          <p:cNvSpPr txBox="1"/>
          <p:nvPr/>
        </p:nvSpPr>
        <p:spPr>
          <a:xfrm>
            <a:off x="11015613" y="3359149"/>
            <a:ext cx="586684" cy="461665"/>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24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rPr>
              <a:t>03</a:t>
            </a:r>
            <a:endParaRPr kumimoji="0" lang="zh-CN" altLang="en-US" sz="24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endParaRPr>
          </a:p>
        </p:txBody>
      </p:sp>
      <p:sp>
        <p:nvSpPr>
          <p:cNvPr id="51" name="文本框 50"/>
          <p:cNvSpPr txBox="1"/>
          <p:nvPr/>
        </p:nvSpPr>
        <p:spPr>
          <a:xfrm>
            <a:off x="7712106" y="2731926"/>
            <a:ext cx="2745692" cy="1691005"/>
          </a:xfrm>
          <a:prstGeom prst="rect">
            <a:avLst/>
          </a:prstGeom>
          <a:noFill/>
        </p:spPr>
        <p:txBody>
          <a:bodyPr wrap="square" rtlCol="0">
            <a:spAutoFit/>
          </a:bodyPr>
          <a:lstStyle/>
          <a:p>
            <a:pPr marL="0" marR="0" lvl="0" indent="0" algn="l" defTabSz="914400" eaLnBrk="1" fontAlgn="auto" latinLnBrk="0" hangingPunct="1">
              <a:lnSpc>
                <a:spcPct val="130000"/>
              </a:lnSpc>
              <a:spcBef>
                <a:spcPts val="0"/>
              </a:spcBef>
              <a:spcAft>
                <a:spcPts val="0"/>
              </a:spcAft>
              <a:buClrTx/>
              <a:buSzTx/>
              <a:buFontTx/>
              <a:buNone/>
              <a:defRPr/>
            </a:pPr>
            <a:r>
              <a:rPr kumimoji="0" lang="zh-CN" altLang="en-US" sz="1600" b="0" i="0" u="none" strike="noStrike" kern="0" cap="none" spc="100" normalizeH="0" baseline="0" noProof="0" dirty="0">
                <a:ln>
                  <a:noFill/>
                </a:ln>
                <a:solidFill>
                  <a:schemeClr val="tx1">
                    <a:lumMod val="85000"/>
                    <a:lumOff val="15000"/>
                  </a:schemeClr>
                </a:solidFill>
                <a:effectLst/>
                <a:uLnTx/>
                <a:uFillTx/>
                <a:latin typeface="微软雅黑 Light" panose="020B0502040204020203" charset="-122"/>
                <a:ea typeface="微软雅黑 Light" panose="020B0502040204020203" charset="-122"/>
              </a:rPr>
              <a:t>即 .so 文件。如果拿前面的静态库来生成可执行程序，那每个生成的可执行程序中都会有一份库代码的拷贝</a:t>
            </a:r>
            <a:endParaRPr kumimoji="0" lang="zh-CN" altLang="en-US" sz="1600" b="0" i="0" u="none" strike="noStrike" kern="0" cap="none" spc="100" normalizeH="0" baseline="0" noProof="0" dirty="0">
              <a:ln>
                <a:noFill/>
              </a:ln>
              <a:solidFill>
                <a:schemeClr val="tx1">
                  <a:lumMod val="85000"/>
                  <a:lumOff val="15000"/>
                </a:schemeClr>
              </a:solidFill>
              <a:effectLst/>
              <a:uLnTx/>
              <a:uFillTx/>
              <a:latin typeface="微软雅黑 Light" panose="020B0502040204020203" charset="-122"/>
              <a:ea typeface="微软雅黑 Light" panose="020B0502040204020203" charset="-122"/>
            </a:endParaRPr>
          </a:p>
        </p:txBody>
      </p:sp>
      <p:sp>
        <p:nvSpPr>
          <p:cNvPr id="52" name="矩形 51"/>
          <p:cNvSpPr/>
          <p:nvPr/>
        </p:nvSpPr>
        <p:spPr>
          <a:xfrm>
            <a:off x="9108506" y="1702740"/>
            <a:ext cx="1787291" cy="398780"/>
          </a:xfrm>
          <a:prstGeom prst="rect">
            <a:avLst/>
          </a:prstGeom>
          <a:noFill/>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2000" b="1" i="0" u="none" strike="noStrike" kern="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rPr>
              <a:t>共享目标文件</a:t>
            </a:r>
            <a:endParaRPr kumimoji="0" lang="zh-CN" altLang="en-US" sz="2000" b="1" i="0" u="none" strike="noStrike" kern="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endParaRPr>
          </a:p>
        </p:txBody>
      </p:sp>
      <p:sp>
        <p:nvSpPr>
          <p:cNvPr id="3" name="灯片编号占位符 2"/>
          <p:cNvSpPr>
            <a:spLocks noGrp="1"/>
          </p:cNvSpPr>
          <p:nvPr>
            <p:ph type="sldNum" sz="quarter" idx="4"/>
          </p:nvPr>
        </p:nvSpPr>
        <p:spPr/>
        <p:txBody>
          <a:bodyPr/>
          <a:lstStyle/>
          <a:p>
            <a:fld id="{48F10FC4-DD5C-4C24-B849-D8A0B2DC9874}" type="slidenum">
              <a:rPr lang="zh-CN" altLang="en-US" smtClean="0"/>
            </a:fld>
            <a:endParaRPr lang="zh-CN" altLang="en-US"/>
          </a:p>
        </p:txBody>
      </p:sp>
      <p:sp>
        <p:nvSpPr>
          <p:cNvPr id="4" name="矩形 3"/>
          <p:cNvSpPr/>
          <p:nvPr/>
        </p:nvSpPr>
        <p:spPr>
          <a:xfrm>
            <a:off x="1767571" y="1829740"/>
            <a:ext cx="1978527" cy="398780"/>
          </a:xfrm>
          <a:prstGeom prst="rect">
            <a:avLst/>
          </a:prstGeom>
          <a:noFill/>
        </p:spPr>
        <p:txBody>
          <a:bodyPr wrap="square">
            <a:spAutoFit/>
          </a:bodyPr>
          <a:p>
            <a:pPr marL="0" marR="0" lvl="0" indent="0" defTabSz="914400" eaLnBrk="1" fontAlgn="auto" latinLnBrk="0" hangingPunct="1">
              <a:lnSpc>
                <a:spcPct val="100000"/>
              </a:lnSpc>
              <a:spcBef>
                <a:spcPts val="0"/>
              </a:spcBef>
              <a:spcAft>
                <a:spcPts val="0"/>
              </a:spcAft>
              <a:buClrTx/>
              <a:buSzTx/>
              <a:buFontTx/>
              <a:buNone/>
              <a:defRPr/>
            </a:pPr>
            <a:r>
              <a:rPr kumimoji="0" lang="zh-CN" altLang="en-US" sz="2000" b="1" i="0" u="none" strike="noStrike" kern="0" cap="none" spc="0" normalizeH="0" baseline="0" dirty="0">
                <a:solidFill>
                  <a:schemeClr val="accent1"/>
                </a:solidFill>
                <a:latin typeface="微软雅黑" panose="020B0503020204020204" pitchFamily="34" charset="-122"/>
                <a:ea typeface="微软雅黑" panose="020B0503020204020204" pitchFamily="34" charset="-122"/>
              </a:rPr>
              <a:t>可重定向文件</a:t>
            </a:r>
            <a:endParaRPr kumimoji="0" lang="zh-CN" altLang="en-US" sz="2000" b="1" i="0" u="none" strike="noStrike" kern="0" cap="none" spc="0" normalizeH="0" baseline="0" dirty="0">
              <a:solidFill>
                <a:schemeClr val="accent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箭头连接符 1"/>
          <p:cNvCxnSpPr/>
          <p:nvPr/>
        </p:nvCxnSpPr>
        <p:spPr>
          <a:xfrm>
            <a:off x="1197428" y="3541485"/>
            <a:ext cx="9797144" cy="0"/>
          </a:xfrm>
          <a:prstGeom prst="straightConnector1">
            <a:avLst/>
          </a:prstGeom>
          <a:noFill/>
          <a:ln w="28575" cap="flat" cmpd="sng" algn="ctr">
            <a:solidFill>
              <a:srgbClr val="171717"/>
            </a:solidFill>
            <a:prstDash val="solid"/>
            <a:miter lim="800000"/>
            <a:headEnd type="triangle" w="lg" len="lg"/>
            <a:tailEnd type="triangle" w="lg" len="lg"/>
          </a:ln>
          <a:effectLst/>
        </p:spPr>
      </p:cxnSp>
      <p:cxnSp>
        <p:nvCxnSpPr>
          <p:cNvPr id="3" name="直接箭头连接符 2"/>
          <p:cNvCxnSpPr/>
          <p:nvPr/>
        </p:nvCxnSpPr>
        <p:spPr>
          <a:xfrm>
            <a:off x="6096000" y="1487713"/>
            <a:ext cx="0" cy="4107543"/>
          </a:xfrm>
          <a:prstGeom prst="straightConnector1">
            <a:avLst/>
          </a:prstGeom>
          <a:noFill/>
          <a:ln w="28575" cap="flat" cmpd="sng" algn="ctr">
            <a:solidFill>
              <a:srgbClr val="171717"/>
            </a:solidFill>
            <a:prstDash val="solid"/>
            <a:miter lim="800000"/>
            <a:headEnd type="triangle" w="lg" len="lg"/>
            <a:tailEnd type="triangle" w="lg" len="lg"/>
          </a:ln>
          <a:effectLst/>
        </p:spPr>
      </p:cxnSp>
      <p:sp>
        <p:nvSpPr>
          <p:cNvPr id="4" name="圆角矩形 31"/>
          <p:cNvSpPr/>
          <p:nvPr/>
        </p:nvSpPr>
        <p:spPr>
          <a:xfrm>
            <a:off x="5101137" y="2540000"/>
            <a:ext cx="885372" cy="885372"/>
          </a:xfrm>
          <a:prstGeom prst="roundRect">
            <a:avLst>
              <a:gd name="adj" fmla="val 13388"/>
            </a:avLst>
          </a:prstGeom>
          <a:solidFill>
            <a:srgbClr val="FFFFFF">
              <a:lumMod val="95000"/>
            </a:srgbClr>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4800" b="0" i="0" u="none" strike="noStrike" kern="0" cap="none" spc="0" normalizeH="0" baseline="0" noProof="0">
                <a:ln>
                  <a:noFill/>
                </a:ln>
                <a:solidFill>
                  <a:srgbClr val="171717"/>
                </a:solidFill>
                <a:effectLst/>
                <a:uLnTx/>
                <a:uFillTx/>
                <a:latin typeface="Segoe UI Semilight"/>
                <a:ea typeface="微软雅黑 Light" panose="020B0502040204020203" charset="-122"/>
                <a:cs typeface="+mn-cs"/>
              </a:rPr>
              <a:t>S</a:t>
            </a:r>
            <a:endParaRPr kumimoji="0" lang="zh-CN" altLang="en-US" sz="4800" b="0" i="0" u="none" strike="noStrike" kern="0" cap="none" spc="0" normalizeH="0" baseline="0" noProof="0">
              <a:ln>
                <a:noFill/>
              </a:ln>
              <a:solidFill>
                <a:srgbClr val="171717"/>
              </a:solidFill>
              <a:effectLst/>
              <a:uLnTx/>
              <a:uFillTx/>
              <a:latin typeface="Segoe UI Semilight"/>
              <a:ea typeface="微软雅黑 Light" panose="020B0502040204020203" charset="-122"/>
              <a:cs typeface="+mn-cs"/>
            </a:endParaRPr>
          </a:p>
        </p:txBody>
      </p:sp>
      <p:sp>
        <p:nvSpPr>
          <p:cNvPr id="5" name="圆角矩形 32"/>
          <p:cNvSpPr/>
          <p:nvPr/>
        </p:nvSpPr>
        <p:spPr>
          <a:xfrm>
            <a:off x="6205492" y="2540000"/>
            <a:ext cx="885372" cy="885372"/>
          </a:xfrm>
          <a:prstGeom prst="roundRect">
            <a:avLst>
              <a:gd name="adj" fmla="val 13388"/>
            </a:avLst>
          </a:prstGeom>
          <a:solidFill>
            <a:schemeClr val="accent1"/>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4800" b="0" i="0" u="none" strike="noStrike" kern="0" cap="none" spc="0" normalizeH="0" baseline="0" noProof="0" dirty="0">
                <a:ln>
                  <a:noFill/>
                </a:ln>
                <a:solidFill>
                  <a:srgbClr val="FFFFFF"/>
                </a:solidFill>
                <a:effectLst/>
                <a:uLnTx/>
                <a:uFillTx/>
                <a:latin typeface="Segoe UI Semilight"/>
                <a:ea typeface="微软雅黑 Light" panose="020B0502040204020203" charset="-122"/>
                <a:cs typeface="+mn-cs"/>
              </a:rPr>
              <a:t>W</a:t>
            </a:r>
            <a:endParaRPr kumimoji="0" lang="zh-CN" altLang="en-US" sz="4800" b="0" i="0" u="none" strike="noStrike" kern="0" cap="none" spc="0" normalizeH="0" baseline="0" noProof="0" dirty="0">
              <a:ln>
                <a:noFill/>
              </a:ln>
              <a:solidFill>
                <a:srgbClr val="FFFFFF"/>
              </a:solidFill>
              <a:effectLst/>
              <a:uLnTx/>
              <a:uFillTx/>
              <a:latin typeface="Segoe UI Semilight"/>
              <a:ea typeface="微软雅黑 Light" panose="020B0502040204020203" charset="-122"/>
              <a:cs typeface="+mn-cs"/>
            </a:endParaRPr>
          </a:p>
        </p:txBody>
      </p:sp>
      <p:sp>
        <p:nvSpPr>
          <p:cNvPr id="6" name="圆角矩形 33"/>
          <p:cNvSpPr/>
          <p:nvPr/>
        </p:nvSpPr>
        <p:spPr>
          <a:xfrm>
            <a:off x="5101137" y="3668485"/>
            <a:ext cx="885372" cy="885372"/>
          </a:xfrm>
          <a:prstGeom prst="roundRect">
            <a:avLst>
              <a:gd name="adj" fmla="val 13388"/>
            </a:avLst>
          </a:prstGeom>
          <a:solidFill>
            <a:schemeClr val="accent1"/>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4800" b="0" i="0" u="none" strike="noStrike" kern="0" cap="none" spc="0" normalizeH="0" baseline="0" noProof="0">
                <a:ln>
                  <a:noFill/>
                </a:ln>
                <a:solidFill>
                  <a:srgbClr val="FFFFFF"/>
                </a:solidFill>
                <a:effectLst/>
                <a:uLnTx/>
                <a:uFillTx/>
                <a:latin typeface="Segoe UI Semilight"/>
                <a:ea typeface="微软雅黑 Light" panose="020B0502040204020203" charset="-122"/>
                <a:cs typeface="+mn-cs"/>
              </a:rPr>
              <a:t>T</a:t>
            </a:r>
            <a:endParaRPr kumimoji="0" lang="zh-CN" altLang="en-US" sz="4800" b="0" i="0" u="none" strike="noStrike" kern="0" cap="none" spc="0" normalizeH="0" baseline="0" noProof="0">
              <a:ln>
                <a:noFill/>
              </a:ln>
              <a:solidFill>
                <a:srgbClr val="FFFFFF"/>
              </a:solidFill>
              <a:effectLst/>
              <a:uLnTx/>
              <a:uFillTx/>
              <a:latin typeface="Segoe UI Semilight"/>
              <a:ea typeface="微软雅黑 Light" panose="020B0502040204020203" charset="-122"/>
              <a:cs typeface="+mn-cs"/>
            </a:endParaRPr>
          </a:p>
        </p:txBody>
      </p:sp>
      <p:sp>
        <p:nvSpPr>
          <p:cNvPr id="7" name="圆角矩形 34"/>
          <p:cNvSpPr/>
          <p:nvPr/>
        </p:nvSpPr>
        <p:spPr>
          <a:xfrm>
            <a:off x="6205492" y="3668485"/>
            <a:ext cx="885372" cy="885372"/>
          </a:xfrm>
          <a:prstGeom prst="roundRect">
            <a:avLst>
              <a:gd name="adj" fmla="val 13388"/>
            </a:avLst>
          </a:prstGeom>
          <a:solidFill>
            <a:srgbClr val="FFFFFF">
              <a:lumMod val="95000"/>
            </a:srgbClr>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4800" b="0" i="0" u="none" strike="noStrike" kern="0" cap="none" spc="0" normalizeH="0" baseline="0" noProof="0" dirty="0">
                <a:ln>
                  <a:noFill/>
                </a:ln>
                <a:solidFill>
                  <a:srgbClr val="171717"/>
                </a:solidFill>
                <a:effectLst/>
                <a:uLnTx/>
                <a:uFillTx/>
                <a:latin typeface="Segoe UI Semilight"/>
                <a:ea typeface="微软雅黑 Light" panose="020B0502040204020203" charset="-122"/>
                <a:cs typeface="+mn-cs"/>
              </a:rPr>
              <a:t>O</a:t>
            </a:r>
            <a:endParaRPr kumimoji="0" lang="zh-CN" altLang="en-US" sz="4800" b="0" i="0" u="none" strike="noStrike" kern="0" cap="none" spc="0" normalizeH="0" baseline="0" noProof="0" dirty="0">
              <a:ln>
                <a:noFill/>
              </a:ln>
              <a:solidFill>
                <a:srgbClr val="171717"/>
              </a:solidFill>
              <a:effectLst/>
              <a:uLnTx/>
              <a:uFillTx/>
              <a:latin typeface="Segoe UI Semilight"/>
              <a:ea typeface="微软雅黑 Light" panose="020B0502040204020203" charset="-122"/>
              <a:cs typeface="+mn-cs"/>
            </a:endParaRPr>
          </a:p>
        </p:txBody>
      </p:sp>
      <p:sp>
        <p:nvSpPr>
          <p:cNvPr id="8" name="矩形 7"/>
          <p:cNvSpPr/>
          <p:nvPr/>
        </p:nvSpPr>
        <p:spPr>
          <a:xfrm>
            <a:off x="1498129" y="1647217"/>
            <a:ext cx="3277069" cy="553085"/>
          </a:xfrm>
          <a:prstGeom prst="rect">
            <a:avLst/>
          </a:prstGeom>
        </p:spPr>
        <p:txBody>
          <a:bodyPr wrap="square">
            <a:spAutoFit/>
          </a:bodyPr>
          <a:lstStyle/>
          <a:p>
            <a:pPr>
              <a:lnSpc>
                <a:spcPct val="150000"/>
              </a:lnSpc>
              <a:spcAft>
                <a:spcPts val="600"/>
              </a:spcAft>
            </a:pPr>
            <a:r>
              <a:rPr sz="2000" b="1" dirty="0">
                <a:solidFill>
                  <a:schemeClr val="accent1"/>
                </a:solidFill>
                <a:latin typeface="微软雅黑" panose="020B0503020204020204" pitchFamily="34" charset="-122"/>
                <a:ea typeface="微软雅黑" panose="020B0503020204020204" pitchFamily="34" charset="-122"/>
              </a:rPr>
              <a:t>ELF header</a:t>
            </a:r>
            <a:endParaRPr sz="2000" b="1" dirty="0">
              <a:solidFill>
                <a:schemeClr val="accent1"/>
              </a:solidFill>
              <a:latin typeface="微软雅黑" panose="020B0503020204020204" pitchFamily="34" charset="-122"/>
              <a:ea typeface="微软雅黑" panose="020B0503020204020204" pitchFamily="34" charset="-122"/>
            </a:endParaRPr>
          </a:p>
        </p:txBody>
      </p:sp>
      <p:sp>
        <p:nvSpPr>
          <p:cNvPr id="9" name="矩形 8"/>
          <p:cNvSpPr/>
          <p:nvPr/>
        </p:nvSpPr>
        <p:spPr>
          <a:xfrm>
            <a:off x="1498128" y="3755998"/>
            <a:ext cx="3277069" cy="553085"/>
          </a:xfrm>
          <a:prstGeom prst="rect">
            <a:avLst/>
          </a:prstGeom>
        </p:spPr>
        <p:txBody>
          <a:bodyPr wrap="square">
            <a:spAutoFit/>
          </a:bodyPr>
          <a:lstStyle/>
          <a:p>
            <a:pPr>
              <a:lnSpc>
                <a:spcPct val="150000"/>
              </a:lnSpc>
              <a:spcAft>
                <a:spcPts val="600"/>
              </a:spcAft>
            </a:pPr>
            <a:r>
              <a:rPr sz="2000" b="1" dirty="0">
                <a:solidFill>
                  <a:schemeClr val="accent1"/>
                </a:solidFill>
                <a:latin typeface="微软雅黑" panose="020B0503020204020204" pitchFamily="34" charset="-122"/>
                <a:ea typeface="微软雅黑" panose="020B0503020204020204" pitchFamily="34" charset="-122"/>
              </a:rPr>
              <a:t>Section header table</a:t>
            </a:r>
            <a:endParaRPr sz="2000" b="1" dirty="0">
              <a:solidFill>
                <a:schemeClr val="accent1"/>
              </a:solidFill>
              <a:latin typeface="微软雅黑" panose="020B0503020204020204" pitchFamily="34" charset="-122"/>
              <a:ea typeface="微软雅黑" panose="020B0503020204020204" pitchFamily="34" charset="-122"/>
            </a:endParaRPr>
          </a:p>
        </p:txBody>
      </p:sp>
      <p:sp>
        <p:nvSpPr>
          <p:cNvPr id="10" name="矩形 9"/>
          <p:cNvSpPr/>
          <p:nvPr/>
        </p:nvSpPr>
        <p:spPr>
          <a:xfrm>
            <a:off x="7416803" y="1647217"/>
            <a:ext cx="3277069" cy="553085"/>
          </a:xfrm>
          <a:prstGeom prst="rect">
            <a:avLst/>
          </a:prstGeom>
        </p:spPr>
        <p:txBody>
          <a:bodyPr wrap="square">
            <a:spAutoFit/>
          </a:bodyPr>
          <a:lstStyle/>
          <a:p>
            <a:pPr algn="r">
              <a:lnSpc>
                <a:spcPct val="150000"/>
              </a:lnSpc>
              <a:spcAft>
                <a:spcPts val="600"/>
              </a:spcAft>
            </a:pPr>
            <a:r>
              <a:rPr sz="2000" b="1" dirty="0">
                <a:solidFill>
                  <a:schemeClr val="accent1"/>
                </a:solidFill>
                <a:latin typeface="微软雅黑" panose="020B0503020204020204" pitchFamily="34" charset="-122"/>
                <a:ea typeface="微软雅黑" panose="020B0503020204020204" pitchFamily="34" charset="-122"/>
              </a:rPr>
              <a:t>Program header table</a:t>
            </a:r>
            <a:endParaRPr sz="2000" b="1" dirty="0">
              <a:solidFill>
                <a:schemeClr val="accent1"/>
              </a:solidFill>
              <a:latin typeface="微软雅黑" panose="020B0503020204020204" pitchFamily="34" charset="-122"/>
              <a:ea typeface="微软雅黑" panose="020B0503020204020204" pitchFamily="34" charset="-122"/>
            </a:endParaRPr>
          </a:p>
        </p:txBody>
      </p:sp>
      <p:sp>
        <p:nvSpPr>
          <p:cNvPr id="11" name="矩形 10"/>
          <p:cNvSpPr/>
          <p:nvPr/>
        </p:nvSpPr>
        <p:spPr>
          <a:xfrm>
            <a:off x="7416803" y="3755998"/>
            <a:ext cx="3277069" cy="553085"/>
          </a:xfrm>
          <a:prstGeom prst="rect">
            <a:avLst/>
          </a:prstGeom>
        </p:spPr>
        <p:txBody>
          <a:bodyPr wrap="square">
            <a:spAutoFit/>
          </a:bodyPr>
          <a:lstStyle/>
          <a:p>
            <a:pPr algn="r">
              <a:lnSpc>
                <a:spcPct val="150000"/>
              </a:lnSpc>
              <a:spcAft>
                <a:spcPts val="600"/>
              </a:spcAft>
            </a:pPr>
            <a:r>
              <a:rPr sz="2000" b="1" dirty="0">
                <a:solidFill>
                  <a:schemeClr val="accent1"/>
                </a:solidFill>
                <a:latin typeface="微软雅黑" panose="020B0503020204020204" pitchFamily="34" charset="-122"/>
                <a:ea typeface="微软雅黑" panose="020B0503020204020204" pitchFamily="34" charset="-122"/>
              </a:rPr>
              <a:t>sections或者segments</a:t>
            </a:r>
            <a:endParaRPr sz="2000" b="1" dirty="0">
              <a:solidFill>
                <a:schemeClr val="accent1"/>
              </a:solidFill>
              <a:latin typeface="微软雅黑" panose="020B0503020204020204" pitchFamily="34" charset="-122"/>
              <a:ea typeface="微软雅黑" panose="020B0503020204020204" pitchFamily="34" charset="-122"/>
            </a:endParaRPr>
          </a:p>
        </p:txBody>
      </p:sp>
      <p:sp>
        <p:nvSpPr>
          <p:cNvPr id="12" name="矩形 11"/>
          <p:cNvSpPr/>
          <p:nvPr/>
        </p:nvSpPr>
        <p:spPr>
          <a:xfrm>
            <a:off x="1498128" y="2221725"/>
            <a:ext cx="3198823" cy="730885"/>
          </a:xfrm>
          <a:prstGeom prst="rect">
            <a:avLst/>
          </a:prstGeom>
        </p:spPr>
        <p:txBody>
          <a:bodyPr wrap="square">
            <a:spAutoFit/>
          </a:bodyPr>
          <a:lstStyle/>
          <a:p>
            <a:pPr>
              <a:lnSpc>
                <a:spcPct val="130000"/>
              </a:lnSpc>
            </a:pPr>
            <a:r>
              <a:rPr lang="zh-CN" altLang="en-US" sz="1600" dirty="0">
                <a:solidFill>
                  <a:schemeClr val="tx1">
                    <a:lumMod val="85000"/>
                    <a:lumOff val="15000"/>
                  </a:schemeClr>
                </a:solidFill>
                <a:latin typeface="微软雅黑 Light" panose="020B0502040204020203" charset="-122"/>
                <a:ea typeface="微软雅黑 Light" panose="020B0502040204020203" charset="-122"/>
              </a:rPr>
              <a:t>在文件的开始，描述整个文件的组织</a:t>
            </a:r>
            <a:endParaRPr lang="zh-CN" altLang="en-US" sz="1600" dirty="0">
              <a:solidFill>
                <a:schemeClr val="tx1">
                  <a:lumMod val="85000"/>
                  <a:lumOff val="15000"/>
                </a:schemeClr>
              </a:solidFill>
              <a:latin typeface="微软雅黑 Light" panose="020B0502040204020203" charset="-122"/>
              <a:ea typeface="微软雅黑 Light" panose="020B0502040204020203" charset="-122"/>
            </a:endParaRPr>
          </a:p>
        </p:txBody>
      </p:sp>
      <p:sp>
        <p:nvSpPr>
          <p:cNvPr id="13" name="矩形 12"/>
          <p:cNvSpPr/>
          <p:nvPr/>
        </p:nvSpPr>
        <p:spPr>
          <a:xfrm>
            <a:off x="570865" y="4333875"/>
            <a:ext cx="4420870" cy="1691005"/>
          </a:xfrm>
          <a:prstGeom prst="rect">
            <a:avLst/>
          </a:prstGeom>
        </p:spPr>
        <p:txBody>
          <a:bodyPr wrap="square">
            <a:spAutoFit/>
          </a:bodyPr>
          <a:lstStyle/>
          <a:p>
            <a:pPr>
              <a:lnSpc>
                <a:spcPct val="130000"/>
              </a:lnSpc>
            </a:pPr>
            <a:r>
              <a:rPr lang="zh-CN" altLang="en-US" sz="1600" dirty="0">
                <a:solidFill>
                  <a:schemeClr val="tx1">
                    <a:lumMod val="85000"/>
                    <a:lumOff val="15000"/>
                  </a:schemeClr>
                </a:solidFill>
                <a:latin typeface="微软雅黑 Light" panose="020B0502040204020203" charset="-122"/>
                <a:ea typeface="微软雅黑 Light" panose="020B0502040204020203" charset="-122"/>
              </a:rPr>
              <a:t>包含了描述文件节区的信息，每个节区在表中都有一项，每一项给出诸如节区名称、节区大小这类信息。用于链接的目标文件必须包含节区头部表，其他目标文件可以有，也可以没有这个表</a:t>
            </a:r>
            <a:endParaRPr lang="zh-CN" altLang="en-US" sz="1600" dirty="0">
              <a:solidFill>
                <a:schemeClr val="tx1">
                  <a:lumMod val="85000"/>
                  <a:lumOff val="15000"/>
                </a:schemeClr>
              </a:solidFill>
              <a:latin typeface="微软雅黑 Light" panose="020B0502040204020203" charset="-122"/>
              <a:ea typeface="微软雅黑 Light" panose="020B0502040204020203" charset="-122"/>
            </a:endParaRPr>
          </a:p>
        </p:txBody>
      </p:sp>
      <p:sp>
        <p:nvSpPr>
          <p:cNvPr id="14" name="矩形 13"/>
          <p:cNvSpPr/>
          <p:nvPr/>
        </p:nvSpPr>
        <p:spPr>
          <a:xfrm>
            <a:off x="7478247" y="2221725"/>
            <a:ext cx="3198823" cy="1370965"/>
          </a:xfrm>
          <a:prstGeom prst="rect">
            <a:avLst/>
          </a:prstGeom>
        </p:spPr>
        <p:txBody>
          <a:bodyPr wrap="square">
            <a:spAutoFit/>
          </a:bodyPr>
          <a:lstStyle/>
          <a:p>
            <a:pPr algn="l">
              <a:lnSpc>
                <a:spcPct val="130000"/>
              </a:lnSpc>
            </a:pPr>
            <a:r>
              <a:rPr lang="zh-CN" altLang="en-US" sz="1600" dirty="0">
                <a:solidFill>
                  <a:schemeClr val="tx1">
                    <a:lumMod val="85000"/>
                    <a:lumOff val="15000"/>
                  </a:schemeClr>
                </a:solidFill>
                <a:latin typeface="微软雅黑 Light" panose="020B0502040204020203" charset="-122"/>
                <a:ea typeface="微软雅黑 Light" panose="020B0502040204020203" charset="-122"/>
              </a:rPr>
              <a:t>告诉系统如何创建进程映像。用来构造进程映像的目标文件必须具有程序头部表，可重定位文件不需要这个表</a:t>
            </a:r>
            <a:endParaRPr lang="zh-CN" altLang="en-US" sz="1600" dirty="0">
              <a:solidFill>
                <a:schemeClr val="tx1">
                  <a:lumMod val="85000"/>
                  <a:lumOff val="15000"/>
                </a:schemeClr>
              </a:solidFill>
              <a:latin typeface="微软雅黑 Light" panose="020B0502040204020203" charset="-122"/>
              <a:ea typeface="微软雅黑 Light" panose="020B0502040204020203" charset="-122"/>
            </a:endParaRPr>
          </a:p>
        </p:txBody>
      </p:sp>
      <p:sp>
        <p:nvSpPr>
          <p:cNvPr id="15" name="矩形 14"/>
          <p:cNvSpPr/>
          <p:nvPr/>
        </p:nvSpPr>
        <p:spPr>
          <a:xfrm>
            <a:off x="6971030" y="4333875"/>
            <a:ext cx="4547870" cy="2011045"/>
          </a:xfrm>
          <a:prstGeom prst="rect">
            <a:avLst/>
          </a:prstGeom>
        </p:spPr>
        <p:txBody>
          <a:bodyPr wrap="square">
            <a:spAutoFit/>
          </a:bodyPr>
          <a:lstStyle/>
          <a:p>
            <a:pPr algn="l">
              <a:lnSpc>
                <a:spcPct val="130000"/>
              </a:lnSpc>
            </a:pPr>
            <a:r>
              <a:rPr lang="zh-CN" altLang="en-US" sz="1600" dirty="0">
                <a:solidFill>
                  <a:schemeClr val="tx1">
                    <a:lumMod val="85000"/>
                    <a:lumOff val="15000"/>
                  </a:schemeClr>
                </a:solidFill>
                <a:latin typeface="微软雅黑 Light" panose="020B0502040204020203" charset="-122"/>
                <a:ea typeface="微软雅黑 Light" panose="020B0502040204020203" charset="-122"/>
              </a:rPr>
              <a:t>segments是从运行的角度来描述elf文件，sections是从链接的角度来描述elf文件，也就是说，在链接阶段，我们可以忽略program header table来处理此文件，在运行阶段可以忽略section header table来处理此程序（所以很多加固手段删除了section header table）</a:t>
            </a:r>
            <a:endParaRPr lang="zh-CN" altLang="en-US" sz="1600" dirty="0">
              <a:solidFill>
                <a:schemeClr val="tx1">
                  <a:lumMod val="85000"/>
                  <a:lumOff val="15000"/>
                </a:schemeClr>
              </a:solidFill>
              <a:latin typeface="微软雅黑 Light" panose="020B0502040204020203" charset="-122"/>
              <a:ea typeface="微软雅黑 Light" panose="020B0502040204020203" charset="-122"/>
            </a:endParaRPr>
          </a:p>
        </p:txBody>
      </p:sp>
      <p:sp>
        <p:nvSpPr>
          <p:cNvPr id="16" name="文本框 15"/>
          <p:cNvSpPr txBox="1"/>
          <p:nvPr/>
        </p:nvSpPr>
        <p:spPr>
          <a:xfrm>
            <a:off x="747252" y="241858"/>
            <a:ext cx="3215148" cy="521970"/>
          </a:xfrm>
          <a:prstGeom prst="rect">
            <a:avLst/>
          </a:prstGeom>
          <a:noFill/>
        </p:spPr>
        <p:txBody>
          <a:bodyPr wrap="square" rtlCol="0">
            <a:spAutoFit/>
          </a:bodyPr>
          <a:lstStyle/>
          <a:p>
            <a:r>
              <a:rPr lang="zh-CN" altLang="en-US" sz="2800" b="1" spc="100" dirty="0">
                <a:solidFill>
                  <a:schemeClr val="accent1"/>
                </a:solidFill>
                <a:latin typeface="微软雅黑" panose="020B0503020204020204" pitchFamily="34" charset="-122"/>
                <a:ea typeface="微软雅黑" panose="020B0503020204020204" pitchFamily="34" charset="-122"/>
                <a:sym typeface="+mn-ea"/>
              </a:rPr>
              <a:t>二、项目理论基础</a:t>
            </a:r>
            <a:endParaRPr lang="zh-CN" altLang="en-US" sz="2800" b="1" spc="100" dirty="0">
              <a:solidFill>
                <a:schemeClr val="accent1"/>
              </a:solidFill>
              <a:latin typeface="微软雅黑" panose="020B0503020204020204" pitchFamily="34" charset="-122"/>
              <a:ea typeface="微软雅黑" panose="020B0503020204020204" pitchFamily="34" charset="-122"/>
            </a:endParaRPr>
          </a:p>
        </p:txBody>
      </p:sp>
      <p:sp>
        <p:nvSpPr>
          <p:cNvPr id="17" name="灯片编号占位符 16"/>
          <p:cNvSpPr>
            <a:spLocks noGrp="1"/>
          </p:cNvSpPr>
          <p:nvPr>
            <p:ph type="sldNum" sz="quarter" idx="4"/>
          </p:nvPr>
        </p:nvSpPr>
        <p:spPr/>
        <p:txBody>
          <a:bodyPr/>
          <a:lstStyle/>
          <a:p>
            <a:fld id="{48F10FC4-DD5C-4C24-B849-D8A0B2DC9874}" type="slidenum">
              <a:rPr lang="zh-CN" altLang="en-US" smtClean="0"/>
            </a:fld>
            <a:endParaRPr lang="zh-CN" altLang="en-US"/>
          </a:p>
        </p:txBody>
      </p:sp>
      <p:sp>
        <p:nvSpPr>
          <p:cNvPr id="18" name="矩形 17"/>
          <p:cNvSpPr/>
          <p:nvPr/>
        </p:nvSpPr>
        <p:spPr>
          <a:xfrm>
            <a:off x="4139565" y="264795"/>
            <a:ext cx="3925570" cy="553085"/>
          </a:xfrm>
          <a:prstGeom prst="rect">
            <a:avLst/>
          </a:prstGeom>
        </p:spPr>
        <p:txBody>
          <a:bodyPr wrap="square">
            <a:spAutoFit/>
          </a:bodyPr>
          <a:p>
            <a:pPr algn="ctr">
              <a:lnSpc>
                <a:spcPct val="150000"/>
              </a:lnSpc>
              <a:spcAft>
                <a:spcPts val="600"/>
              </a:spcAft>
            </a:pPr>
            <a:r>
              <a:rPr sz="2000" b="1" dirty="0">
                <a:solidFill>
                  <a:schemeClr val="accent1"/>
                </a:solidFill>
                <a:latin typeface="微软雅黑" panose="020B0503020204020204" pitchFamily="34" charset="-122"/>
                <a:ea typeface="微软雅黑" panose="020B0503020204020204" pitchFamily="34" charset="-122"/>
              </a:rPr>
              <a:t>ELF的重要索引表</a:t>
            </a:r>
            <a:endParaRPr sz="2000" b="1" dirty="0">
              <a:solidFill>
                <a:schemeClr val="accent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椭圆 23"/>
          <p:cNvSpPr/>
          <p:nvPr/>
        </p:nvSpPr>
        <p:spPr>
          <a:xfrm>
            <a:off x="175266" y="753524"/>
            <a:ext cx="1471719" cy="1471719"/>
          </a:xfrm>
          <a:prstGeom prst="ellipse">
            <a:avLst/>
          </a:prstGeom>
          <a:solidFill>
            <a:schemeClr val="accent1"/>
          </a:solidFill>
          <a:ln w="635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28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数据结构</a:t>
            </a:r>
            <a:endParaRPr kumimoji="0" lang="zh-CN" altLang="en-US" sz="28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22" name="椭圆 21"/>
          <p:cNvSpPr/>
          <p:nvPr/>
        </p:nvSpPr>
        <p:spPr>
          <a:xfrm flipH="1">
            <a:off x="6372201" y="753523"/>
            <a:ext cx="1471719" cy="1471719"/>
          </a:xfrm>
          <a:prstGeom prst="ellipse">
            <a:avLst/>
          </a:prstGeom>
          <a:solidFill>
            <a:schemeClr val="accent2"/>
          </a:solidFill>
          <a:ln w="635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lang="zh-CN" altLang="en-US" sz="2800" b="1" kern="0" dirty="0">
                <a:solidFill>
                  <a:prstClr val="white"/>
                </a:solidFill>
                <a:latin typeface="微软雅黑" panose="020B0503020204020204" pitchFamily="34" charset="-122"/>
                <a:ea typeface="微软雅黑" panose="020B0503020204020204" pitchFamily="34" charset="-122"/>
              </a:rPr>
              <a:t>代码含义解释</a:t>
            </a:r>
            <a:endParaRPr lang="zh-CN" altLang="en-US" sz="2800" b="1" kern="0" dirty="0">
              <a:solidFill>
                <a:prstClr val="white"/>
              </a:solidFill>
              <a:latin typeface="微软雅黑" panose="020B0503020204020204" pitchFamily="34" charset="-122"/>
              <a:ea typeface="微软雅黑" panose="020B0503020204020204" pitchFamily="34" charset="-122"/>
            </a:endParaRPr>
          </a:p>
        </p:txBody>
      </p:sp>
      <p:sp>
        <p:nvSpPr>
          <p:cNvPr id="26" name="文本框 25"/>
          <p:cNvSpPr txBox="1"/>
          <p:nvPr/>
        </p:nvSpPr>
        <p:spPr>
          <a:xfrm flipH="1">
            <a:off x="1647274" y="1354098"/>
            <a:ext cx="1934468" cy="398780"/>
          </a:xfrm>
          <a:prstGeom prst="rect">
            <a:avLst/>
          </a:prstGeom>
          <a:noFill/>
        </p:spPr>
        <p:txBody>
          <a:bodyPr wrap="square" rtlCol="0">
            <a:spAutoFit/>
          </a:bodyPr>
          <a:lstStyle/>
          <a:p>
            <a:pPr algn="ctr"/>
            <a:r>
              <a:rPr lang="en-US" altLang="zh-CN" sz="2000" b="1" dirty="0">
                <a:solidFill>
                  <a:schemeClr val="accent1"/>
                </a:solidFill>
                <a:latin typeface="微软雅黑" panose="020B0503020204020204" pitchFamily="34" charset="-122"/>
                <a:ea typeface="微软雅黑" panose="020B0503020204020204" pitchFamily="34" charset="-122"/>
              </a:rPr>
              <a:t>32</a:t>
            </a:r>
            <a:r>
              <a:rPr lang="zh-CN" altLang="en-US" sz="2000" b="1" dirty="0">
                <a:solidFill>
                  <a:schemeClr val="accent1"/>
                </a:solidFill>
                <a:latin typeface="微软雅黑" panose="020B0503020204020204" pitchFamily="34" charset="-122"/>
                <a:ea typeface="微软雅黑" panose="020B0503020204020204" pitchFamily="34" charset="-122"/>
              </a:rPr>
              <a:t>位为例</a:t>
            </a:r>
            <a:endParaRPr lang="zh-CN" altLang="en-US" sz="2000" b="1" dirty="0">
              <a:solidFill>
                <a:schemeClr val="accent1"/>
              </a:solidFill>
              <a:latin typeface="微软雅黑" panose="020B0503020204020204" pitchFamily="34" charset="-122"/>
              <a:ea typeface="微软雅黑" panose="020B0503020204020204" pitchFamily="34" charset="-122"/>
            </a:endParaRPr>
          </a:p>
        </p:txBody>
      </p:sp>
      <p:sp>
        <p:nvSpPr>
          <p:cNvPr id="30" name="文本框 29"/>
          <p:cNvSpPr txBox="1"/>
          <p:nvPr/>
        </p:nvSpPr>
        <p:spPr>
          <a:xfrm>
            <a:off x="765667" y="231698"/>
            <a:ext cx="3215148" cy="521970"/>
          </a:xfrm>
          <a:prstGeom prst="rect">
            <a:avLst/>
          </a:prstGeom>
          <a:noFill/>
        </p:spPr>
        <p:txBody>
          <a:bodyPr wrap="square" rtlCol="0">
            <a:spAutoFit/>
          </a:bodyPr>
          <a:lstStyle/>
          <a:p>
            <a:r>
              <a:rPr lang="zh-CN" altLang="en-US" sz="2800" b="1" spc="100" dirty="0">
                <a:solidFill>
                  <a:schemeClr val="accent1"/>
                </a:solidFill>
                <a:latin typeface="微软雅黑" panose="020B0503020204020204" pitchFamily="34" charset="-122"/>
                <a:ea typeface="微软雅黑" panose="020B0503020204020204" pitchFamily="34" charset="-122"/>
                <a:sym typeface="+mn-ea"/>
              </a:rPr>
              <a:t>二、项目理论基础</a:t>
            </a:r>
            <a:endParaRPr lang="zh-CN" altLang="en-US" sz="2800" b="1" spc="100" dirty="0">
              <a:solidFill>
                <a:schemeClr val="accent1"/>
              </a:solidFill>
              <a:latin typeface="微软雅黑" panose="020B0503020204020204" pitchFamily="34" charset="-122"/>
              <a:ea typeface="微软雅黑" panose="020B0503020204020204" pitchFamily="34" charset="-122"/>
            </a:endParaRPr>
          </a:p>
        </p:txBody>
      </p:sp>
      <p:sp>
        <p:nvSpPr>
          <p:cNvPr id="2" name="灯片编号占位符 1"/>
          <p:cNvSpPr>
            <a:spLocks noGrp="1"/>
          </p:cNvSpPr>
          <p:nvPr>
            <p:ph type="sldNum" sz="quarter" idx="4"/>
          </p:nvPr>
        </p:nvSpPr>
        <p:spPr/>
        <p:txBody>
          <a:bodyPr/>
          <a:lstStyle/>
          <a:p>
            <a:fld id="{48F10FC4-DD5C-4C24-B849-D8A0B2DC9874}" type="slidenum">
              <a:rPr lang="zh-CN" altLang="en-US" smtClean="0"/>
            </a:fld>
            <a:endParaRPr lang="zh-CN" altLang="en-US"/>
          </a:p>
        </p:txBody>
      </p:sp>
      <p:sp>
        <p:nvSpPr>
          <p:cNvPr id="4" name="文本框 3"/>
          <p:cNvSpPr txBox="1"/>
          <p:nvPr/>
        </p:nvSpPr>
        <p:spPr>
          <a:xfrm flipH="1">
            <a:off x="4871169" y="293648"/>
            <a:ext cx="1934468" cy="398780"/>
          </a:xfrm>
          <a:prstGeom prst="rect">
            <a:avLst/>
          </a:prstGeom>
          <a:noFill/>
        </p:spPr>
        <p:txBody>
          <a:bodyPr wrap="square" rtlCol="0">
            <a:spAutoFit/>
          </a:bodyPr>
          <a:p>
            <a:pPr algn="ctr"/>
            <a:r>
              <a:rPr lang="zh-CN" altLang="en-US" sz="2000" b="1" dirty="0">
                <a:solidFill>
                  <a:schemeClr val="accent1"/>
                </a:solidFill>
                <a:latin typeface="微软雅黑" panose="020B0503020204020204" pitchFamily="34" charset="-122"/>
                <a:ea typeface="微软雅黑" panose="020B0503020204020204" pitchFamily="34" charset="-122"/>
              </a:rPr>
              <a:t> ELF 头</a:t>
            </a:r>
            <a:endParaRPr lang="zh-CN" altLang="en-US" sz="2000" b="1" dirty="0">
              <a:solidFill>
                <a:schemeClr val="accent1"/>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293370" y="2225040"/>
            <a:ext cx="5325745" cy="4843780"/>
          </a:xfrm>
          <a:prstGeom prst="rect">
            <a:avLst/>
          </a:prstGeom>
          <a:noFill/>
        </p:spPr>
        <p:txBody>
          <a:bodyPr wrap="square" rtlCol="0">
            <a:spAutoFit/>
          </a:bodyPr>
          <a:p>
            <a:pPr>
              <a:lnSpc>
                <a:spcPct val="130000"/>
              </a:lnSpc>
            </a:pPr>
            <a:r>
              <a:rPr lang="zh-CN" altLang="en-US" sz="1400" dirty="0">
                <a:solidFill>
                  <a:schemeClr val="tx1"/>
                </a:solidFill>
                <a:latin typeface="微软雅黑 Light" panose="020B0502040204020203" charset="-122"/>
                <a:ea typeface="微软雅黑 Light" panose="020B0502040204020203" charset="-122"/>
              </a:rPr>
              <a:t>typedef struct</a:t>
            </a:r>
            <a:endParaRPr lang="zh-CN" altLang="en-US" sz="1400" dirty="0">
              <a:solidFill>
                <a:schemeClr val="tx1"/>
              </a:solidFill>
              <a:latin typeface="微软雅黑 Light" panose="020B0502040204020203" charset="-122"/>
              <a:ea typeface="微软雅黑 Light" panose="020B0502040204020203" charset="-122"/>
            </a:endParaRPr>
          </a:p>
          <a:p>
            <a:pPr>
              <a:lnSpc>
                <a:spcPct val="130000"/>
              </a:lnSpc>
            </a:pPr>
            <a:r>
              <a:rPr lang="zh-CN" altLang="en-US" sz="1400" dirty="0">
                <a:solidFill>
                  <a:schemeClr val="tx1"/>
                </a:solidFill>
                <a:latin typeface="微软雅黑 Light" panose="020B0502040204020203" charset="-122"/>
                <a:ea typeface="微软雅黑 Light" panose="020B0502040204020203" charset="-122"/>
              </a:rPr>
              <a:t>{</a:t>
            </a:r>
            <a:endParaRPr lang="zh-CN" altLang="en-US" sz="1400" dirty="0">
              <a:solidFill>
                <a:schemeClr val="tx1"/>
              </a:solidFill>
              <a:latin typeface="微软雅黑 Light" panose="020B0502040204020203" charset="-122"/>
              <a:ea typeface="微软雅黑 Light" panose="020B0502040204020203" charset="-122"/>
            </a:endParaRPr>
          </a:p>
          <a:p>
            <a:pPr>
              <a:lnSpc>
                <a:spcPct val="130000"/>
              </a:lnSpc>
            </a:pPr>
            <a:r>
              <a:rPr lang="zh-CN" altLang="en-US" sz="1400" dirty="0">
                <a:solidFill>
                  <a:schemeClr val="tx1"/>
                </a:solidFill>
                <a:latin typeface="微软雅黑 Light" panose="020B0502040204020203" charset="-122"/>
                <a:ea typeface="微软雅黑 Light" panose="020B0502040204020203" charset="-122"/>
              </a:rPr>
              <a:t>  unsigned char	e_ident[EI_NIDENT];	</a:t>
            </a:r>
            <a:endParaRPr lang="zh-CN" altLang="en-US" sz="1400" dirty="0">
              <a:solidFill>
                <a:schemeClr val="tx1"/>
              </a:solidFill>
              <a:latin typeface="微软雅黑 Light" panose="020B0502040204020203" charset="-122"/>
              <a:ea typeface="微软雅黑 Light" panose="020B0502040204020203" charset="-122"/>
            </a:endParaRPr>
          </a:p>
          <a:p>
            <a:pPr>
              <a:lnSpc>
                <a:spcPct val="130000"/>
              </a:lnSpc>
            </a:pPr>
            <a:r>
              <a:rPr lang="zh-CN" altLang="en-US" sz="1400" dirty="0">
                <a:solidFill>
                  <a:schemeClr val="tx1"/>
                </a:solidFill>
                <a:latin typeface="微软雅黑 Light" panose="020B0502040204020203" charset="-122"/>
                <a:ea typeface="微软雅黑 Light" panose="020B0502040204020203" charset="-122"/>
              </a:rPr>
              <a:t>  Elf32_Half	e_type;	</a:t>
            </a:r>
            <a:endParaRPr lang="zh-CN" altLang="en-US" sz="1400" dirty="0">
              <a:solidFill>
                <a:schemeClr val="tx1"/>
              </a:solidFill>
              <a:latin typeface="微软雅黑 Light" panose="020B0502040204020203" charset="-122"/>
              <a:ea typeface="微软雅黑 Light" panose="020B0502040204020203" charset="-122"/>
            </a:endParaRPr>
          </a:p>
          <a:p>
            <a:pPr>
              <a:lnSpc>
                <a:spcPct val="130000"/>
              </a:lnSpc>
            </a:pPr>
            <a:r>
              <a:rPr lang="zh-CN" altLang="en-US" sz="1400" dirty="0">
                <a:solidFill>
                  <a:schemeClr val="tx1"/>
                </a:solidFill>
                <a:latin typeface="微软雅黑 Light" panose="020B0502040204020203" charset="-122"/>
                <a:ea typeface="微软雅黑 Light" panose="020B0502040204020203" charset="-122"/>
              </a:rPr>
              <a:t>  Elf32_Half	e_machine	  </a:t>
            </a:r>
            <a:endParaRPr lang="zh-CN" altLang="en-US" sz="1400" dirty="0">
              <a:solidFill>
                <a:schemeClr val="tx1"/>
              </a:solidFill>
              <a:latin typeface="微软雅黑 Light" panose="020B0502040204020203" charset="-122"/>
              <a:ea typeface="微软雅黑 Light" panose="020B0502040204020203" charset="-122"/>
            </a:endParaRPr>
          </a:p>
          <a:p>
            <a:pPr>
              <a:lnSpc>
                <a:spcPct val="130000"/>
              </a:lnSpc>
            </a:pPr>
            <a:r>
              <a:rPr lang="zh-CN" altLang="en-US" sz="1400" dirty="0">
                <a:solidFill>
                  <a:schemeClr val="tx1"/>
                </a:solidFill>
                <a:latin typeface="微软雅黑 Light" panose="020B0502040204020203" charset="-122"/>
                <a:ea typeface="微软雅黑 Light" panose="020B0502040204020203" charset="-122"/>
              </a:rPr>
              <a:t>Elf32_Word	e_version;	  </a:t>
            </a:r>
            <a:endParaRPr lang="zh-CN" altLang="en-US" sz="1400" dirty="0">
              <a:solidFill>
                <a:schemeClr val="tx1"/>
              </a:solidFill>
              <a:latin typeface="微软雅黑 Light" panose="020B0502040204020203" charset="-122"/>
              <a:ea typeface="微软雅黑 Light" panose="020B0502040204020203" charset="-122"/>
            </a:endParaRPr>
          </a:p>
          <a:p>
            <a:pPr>
              <a:lnSpc>
                <a:spcPct val="130000"/>
              </a:lnSpc>
            </a:pPr>
            <a:r>
              <a:rPr lang="zh-CN" altLang="en-US" sz="1400" dirty="0">
                <a:solidFill>
                  <a:schemeClr val="tx1"/>
                </a:solidFill>
                <a:latin typeface="微软雅黑 Light" panose="020B0502040204020203" charset="-122"/>
                <a:ea typeface="微软雅黑 Light" panose="020B0502040204020203" charset="-122"/>
              </a:rPr>
              <a:t>Elf32_Addr	e_entry;		</a:t>
            </a:r>
            <a:endParaRPr lang="zh-CN" altLang="en-US" sz="1400" dirty="0">
              <a:solidFill>
                <a:schemeClr val="tx1"/>
              </a:solidFill>
              <a:latin typeface="微软雅黑 Light" panose="020B0502040204020203" charset="-122"/>
              <a:ea typeface="微软雅黑 Light" panose="020B0502040204020203" charset="-122"/>
            </a:endParaRPr>
          </a:p>
          <a:p>
            <a:pPr>
              <a:lnSpc>
                <a:spcPct val="130000"/>
              </a:lnSpc>
            </a:pPr>
            <a:r>
              <a:rPr lang="zh-CN" altLang="en-US" sz="1400" dirty="0">
                <a:solidFill>
                  <a:schemeClr val="tx1"/>
                </a:solidFill>
                <a:latin typeface="微软雅黑 Light" panose="020B0502040204020203" charset="-122"/>
                <a:ea typeface="微软雅黑 Light" panose="020B0502040204020203" charset="-122"/>
              </a:rPr>
              <a:t>  Elf32_Off	e_phoff;		  </a:t>
            </a:r>
            <a:endParaRPr lang="zh-CN" altLang="en-US" sz="1400" dirty="0">
              <a:solidFill>
                <a:schemeClr val="tx1"/>
              </a:solidFill>
              <a:latin typeface="微软雅黑 Light" panose="020B0502040204020203" charset="-122"/>
              <a:ea typeface="微软雅黑 Light" panose="020B0502040204020203" charset="-122"/>
            </a:endParaRPr>
          </a:p>
          <a:p>
            <a:pPr>
              <a:lnSpc>
                <a:spcPct val="130000"/>
              </a:lnSpc>
            </a:pPr>
            <a:r>
              <a:rPr lang="zh-CN" altLang="en-US" sz="1400" dirty="0">
                <a:solidFill>
                  <a:schemeClr val="tx1"/>
                </a:solidFill>
                <a:latin typeface="微软雅黑 Light" panose="020B0502040204020203" charset="-122"/>
                <a:ea typeface="微软雅黑 Light" panose="020B0502040204020203" charset="-122"/>
              </a:rPr>
              <a:t>Elf32_Off	e_shoff;		 </a:t>
            </a:r>
            <a:endParaRPr lang="zh-CN" altLang="en-US" sz="1400" dirty="0">
              <a:solidFill>
                <a:schemeClr val="tx1"/>
              </a:solidFill>
              <a:latin typeface="微软雅黑 Light" panose="020B0502040204020203" charset="-122"/>
              <a:ea typeface="微软雅黑 Light" panose="020B0502040204020203" charset="-122"/>
            </a:endParaRPr>
          </a:p>
          <a:p>
            <a:pPr>
              <a:lnSpc>
                <a:spcPct val="130000"/>
              </a:lnSpc>
            </a:pPr>
            <a:r>
              <a:rPr lang="zh-CN" altLang="en-US" sz="1400" dirty="0">
                <a:solidFill>
                  <a:schemeClr val="tx1"/>
                </a:solidFill>
                <a:latin typeface="微软雅黑 Light" panose="020B0502040204020203" charset="-122"/>
                <a:ea typeface="微软雅黑 Light" panose="020B0502040204020203" charset="-122"/>
              </a:rPr>
              <a:t> Elf32_Word	e_flags;		  </a:t>
            </a:r>
            <a:endParaRPr lang="zh-CN" altLang="en-US" sz="1400" dirty="0">
              <a:solidFill>
                <a:schemeClr val="tx1"/>
              </a:solidFill>
              <a:latin typeface="微软雅黑 Light" panose="020B0502040204020203" charset="-122"/>
              <a:ea typeface="微软雅黑 Light" panose="020B0502040204020203" charset="-122"/>
            </a:endParaRPr>
          </a:p>
          <a:p>
            <a:pPr>
              <a:lnSpc>
                <a:spcPct val="130000"/>
              </a:lnSpc>
            </a:pPr>
            <a:r>
              <a:rPr lang="zh-CN" altLang="en-US" sz="1400" dirty="0">
                <a:solidFill>
                  <a:schemeClr val="tx1"/>
                </a:solidFill>
                <a:latin typeface="微软雅黑 Light" panose="020B0502040204020203" charset="-122"/>
                <a:ea typeface="微软雅黑 Light" panose="020B0502040204020203" charset="-122"/>
              </a:rPr>
              <a:t>Elf32_Half	e_ehsize;		 </a:t>
            </a:r>
            <a:endParaRPr lang="zh-CN" altLang="en-US" sz="1400" dirty="0">
              <a:solidFill>
                <a:schemeClr val="tx1"/>
              </a:solidFill>
              <a:latin typeface="微软雅黑 Light" panose="020B0502040204020203" charset="-122"/>
              <a:ea typeface="微软雅黑 Light" panose="020B0502040204020203" charset="-122"/>
            </a:endParaRPr>
          </a:p>
          <a:p>
            <a:pPr>
              <a:lnSpc>
                <a:spcPct val="130000"/>
              </a:lnSpc>
            </a:pPr>
            <a:r>
              <a:rPr lang="zh-CN" altLang="en-US" sz="1400" dirty="0">
                <a:solidFill>
                  <a:schemeClr val="tx1"/>
                </a:solidFill>
                <a:latin typeface="微软雅黑 Light" panose="020B0502040204020203" charset="-122"/>
                <a:ea typeface="微软雅黑 Light" panose="020B0502040204020203" charset="-122"/>
              </a:rPr>
              <a:t> Elf32_Half	e_phentsize;		  </a:t>
            </a:r>
            <a:endParaRPr lang="zh-CN" altLang="en-US" sz="1400" dirty="0">
              <a:solidFill>
                <a:schemeClr val="tx1"/>
              </a:solidFill>
              <a:latin typeface="微软雅黑 Light" panose="020B0502040204020203" charset="-122"/>
              <a:ea typeface="微软雅黑 Light" panose="020B0502040204020203" charset="-122"/>
            </a:endParaRPr>
          </a:p>
          <a:p>
            <a:pPr>
              <a:lnSpc>
                <a:spcPct val="130000"/>
              </a:lnSpc>
            </a:pPr>
            <a:r>
              <a:rPr lang="zh-CN" altLang="en-US" sz="1400" dirty="0">
                <a:solidFill>
                  <a:schemeClr val="tx1"/>
                </a:solidFill>
                <a:latin typeface="微软雅黑 Light" panose="020B0502040204020203" charset="-122"/>
                <a:ea typeface="微软雅黑 Light" panose="020B0502040204020203" charset="-122"/>
              </a:rPr>
              <a:t>Elf32_Half	e_phnum;		  </a:t>
            </a:r>
            <a:endParaRPr lang="zh-CN" altLang="en-US" sz="1400" dirty="0">
              <a:solidFill>
                <a:schemeClr val="tx1"/>
              </a:solidFill>
              <a:latin typeface="微软雅黑 Light" panose="020B0502040204020203" charset="-122"/>
              <a:ea typeface="微软雅黑 Light" panose="020B0502040204020203" charset="-122"/>
            </a:endParaRPr>
          </a:p>
          <a:p>
            <a:pPr>
              <a:lnSpc>
                <a:spcPct val="130000"/>
              </a:lnSpc>
            </a:pPr>
            <a:r>
              <a:rPr lang="zh-CN" altLang="en-US" sz="1400" dirty="0">
                <a:solidFill>
                  <a:schemeClr val="tx1"/>
                </a:solidFill>
                <a:latin typeface="微软雅黑 Light" panose="020B0502040204020203" charset="-122"/>
                <a:ea typeface="微软雅黑 Light" panose="020B0502040204020203" charset="-122"/>
              </a:rPr>
              <a:t>Elf32_Half	e_shentsize;		  </a:t>
            </a:r>
            <a:endParaRPr lang="zh-CN" altLang="en-US" sz="1400" dirty="0">
              <a:solidFill>
                <a:schemeClr val="tx1"/>
              </a:solidFill>
              <a:latin typeface="微软雅黑 Light" panose="020B0502040204020203" charset="-122"/>
              <a:ea typeface="微软雅黑 Light" panose="020B0502040204020203" charset="-122"/>
            </a:endParaRPr>
          </a:p>
          <a:p>
            <a:pPr>
              <a:lnSpc>
                <a:spcPct val="130000"/>
              </a:lnSpc>
            </a:pPr>
            <a:r>
              <a:rPr lang="zh-CN" altLang="en-US" sz="1400" dirty="0">
                <a:solidFill>
                  <a:schemeClr val="tx1"/>
                </a:solidFill>
                <a:latin typeface="微软雅黑 Light" panose="020B0502040204020203" charset="-122"/>
                <a:ea typeface="微软雅黑 Light" panose="020B0502040204020203" charset="-122"/>
              </a:rPr>
              <a:t>Elf32_Half	e_shnum;		</a:t>
            </a:r>
            <a:endParaRPr lang="zh-CN" altLang="en-US" sz="1400" dirty="0">
              <a:solidFill>
                <a:schemeClr val="tx1"/>
              </a:solidFill>
              <a:latin typeface="微软雅黑 Light" panose="020B0502040204020203" charset="-122"/>
              <a:ea typeface="微软雅黑 Light" panose="020B0502040204020203" charset="-122"/>
            </a:endParaRPr>
          </a:p>
          <a:p>
            <a:pPr>
              <a:lnSpc>
                <a:spcPct val="130000"/>
              </a:lnSpc>
            </a:pPr>
            <a:r>
              <a:rPr lang="zh-CN" altLang="en-US" sz="1400" dirty="0">
                <a:solidFill>
                  <a:schemeClr val="tx1"/>
                </a:solidFill>
                <a:latin typeface="微软雅黑 Light" panose="020B0502040204020203" charset="-122"/>
                <a:ea typeface="微软雅黑 Light" panose="020B0502040204020203" charset="-122"/>
              </a:rPr>
              <a:t>  Elf32_Half	e_shstrndx;		</a:t>
            </a:r>
            <a:endParaRPr lang="zh-CN" altLang="en-US" sz="1400" dirty="0">
              <a:solidFill>
                <a:schemeClr val="tx1"/>
              </a:solidFill>
              <a:latin typeface="微软雅黑 Light" panose="020B0502040204020203" charset="-122"/>
              <a:ea typeface="微软雅黑 Light" panose="020B0502040204020203" charset="-122"/>
            </a:endParaRPr>
          </a:p>
          <a:p>
            <a:pPr>
              <a:lnSpc>
                <a:spcPct val="130000"/>
              </a:lnSpc>
            </a:pPr>
            <a:r>
              <a:rPr lang="zh-CN" altLang="en-US" sz="1400" dirty="0">
                <a:solidFill>
                  <a:schemeClr val="tx1"/>
                </a:solidFill>
                <a:latin typeface="微软雅黑 Light" panose="020B0502040204020203" charset="-122"/>
                <a:ea typeface="微软雅黑 Light" panose="020B0502040204020203" charset="-122"/>
              </a:rPr>
              <a:t>}</a:t>
            </a:r>
            <a:endParaRPr lang="zh-CN" altLang="en-US" sz="1400" dirty="0">
              <a:solidFill>
                <a:schemeClr val="tx1"/>
              </a:solidFill>
              <a:latin typeface="微软雅黑 Light" panose="020B0502040204020203" charset="-122"/>
              <a:ea typeface="微软雅黑 Light" panose="020B0502040204020203" charset="-122"/>
            </a:endParaRPr>
          </a:p>
        </p:txBody>
      </p:sp>
      <p:sp>
        <p:nvSpPr>
          <p:cNvPr id="9" name="文本框 8"/>
          <p:cNvSpPr txBox="1"/>
          <p:nvPr/>
        </p:nvSpPr>
        <p:spPr>
          <a:xfrm>
            <a:off x="5755640" y="2286635"/>
            <a:ext cx="5325745" cy="4284980"/>
          </a:xfrm>
          <a:prstGeom prst="rect">
            <a:avLst/>
          </a:prstGeom>
          <a:noFill/>
        </p:spPr>
        <p:txBody>
          <a:bodyPr wrap="square" rtlCol="0">
            <a:spAutoFit/>
          </a:bodyPr>
          <a:p>
            <a:pPr>
              <a:lnSpc>
                <a:spcPct val="130000"/>
              </a:lnSpc>
            </a:pPr>
            <a:r>
              <a:rPr lang="zh-CN" altLang="en-US" sz="1400" dirty="0">
                <a:solidFill>
                  <a:schemeClr val="tx1"/>
                </a:solidFill>
                <a:latin typeface="微软雅黑 Light" panose="020B0502040204020203" charset="-122"/>
                <a:ea typeface="微软雅黑 Light" panose="020B0502040204020203" charset="-122"/>
              </a:rPr>
              <a:t>e_type:它标识的是该文件的类型</a:t>
            </a:r>
            <a:endParaRPr lang="zh-CN" altLang="en-US" sz="1400" dirty="0">
              <a:solidFill>
                <a:schemeClr val="tx1"/>
              </a:solidFill>
              <a:latin typeface="微软雅黑 Light" panose="020B0502040204020203" charset="-122"/>
              <a:ea typeface="微软雅黑 Light" panose="020B0502040204020203" charset="-122"/>
            </a:endParaRPr>
          </a:p>
          <a:p>
            <a:pPr>
              <a:lnSpc>
                <a:spcPct val="130000"/>
              </a:lnSpc>
            </a:pPr>
            <a:r>
              <a:rPr lang="zh-CN" altLang="en-US" sz="1400" dirty="0">
                <a:solidFill>
                  <a:schemeClr val="tx1"/>
                </a:solidFill>
                <a:latin typeface="微软雅黑 Light" panose="020B0502040204020203" charset="-122"/>
                <a:ea typeface="微软雅黑 Light" panose="020B0502040204020203" charset="-122"/>
              </a:rPr>
              <a:t>e_machine:表明运行该程序需要的体系结构。</a:t>
            </a:r>
            <a:endParaRPr lang="zh-CN" altLang="en-US" sz="1400" dirty="0">
              <a:solidFill>
                <a:schemeClr val="tx1"/>
              </a:solidFill>
              <a:latin typeface="微软雅黑 Light" panose="020B0502040204020203" charset="-122"/>
              <a:ea typeface="微软雅黑 Light" panose="020B0502040204020203" charset="-122"/>
            </a:endParaRPr>
          </a:p>
          <a:p>
            <a:pPr>
              <a:lnSpc>
                <a:spcPct val="130000"/>
              </a:lnSpc>
            </a:pPr>
            <a:r>
              <a:rPr lang="zh-CN" altLang="en-US" sz="1400" dirty="0">
                <a:solidFill>
                  <a:schemeClr val="tx1"/>
                </a:solidFill>
                <a:latin typeface="微软雅黑 Light" panose="020B0502040204020203" charset="-122"/>
                <a:ea typeface="微软雅黑 Light" panose="020B0502040204020203" charset="-122"/>
              </a:rPr>
              <a:t>e_version:表示文件的版本。</a:t>
            </a:r>
            <a:endParaRPr lang="zh-CN" altLang="en-US" sz="1400" dirty="0">
              <a:solidFill>
                <a:schemeClr val="tx1"/>
              </a:solidFill>
              <a:latin typeface="微软雅黑 Light" panose="020B0502040204020203" charset="-122"/>
              <a:ea typeface="微软雅黑 Light" panose="020B0502040204020203" charset="-122"/>
            </a:endParaRPr>
          </a:p>
          <a:p>
            <a:pPr>
              <a:lnSpc>
                <a:spcPct val="130000"/>
              </a:lnSpc>
            </a:pPr>
            <a:r>
              <a:rPr lang="zh-CN" altLang="en-US" sz="1400" dirty="0">
                <a:solidFill>
                  <a:schemeClr val="tx1"/>
                </a:solidFill>
                <a:latin typeface="微软雅黑 Light" panose="020B0502040204020203" charset="-122"/>
                <a:ea typeface="微软雅黑 Light" panose="020B0502040204020203" charset="-122"/>
              </a:rPr>
              <a:t>e_entry:程序的入口地址。</a:t>
            </a:r>
            <a:endParaRPr lang="zh-CN" altLang="en-US" sz="1400" dirty="0">
              <a:solidFill>
                <a:schemeClr val="tx1"/>
              </a:solidFill>
              <a:latin typeface="微软雅黑 Light" panose="020B0502040204020203" charset="-122"/>
              <a:ea typeface="微软雅黑 Light" panose="020B0502040204020203" charset="-122"/>
            </a:endParaRPr>
          </a:p>
          <a:p>
            <a:pPr>
              <a:lnSpc>
                <a:spcPct val="130000"/>
              </a:lnSpc>
            </a:pPr>
            <a:r>
              <a:rPr lang="zh-CN" altLang="en-US" sz="1400" dirty="0">
                <a:solidFill>
                  <a:schemeClr val="tx1"/>
                </a:solidFill>
                <a:latin typeface="微软雅黑 Light" panose="020B0502040204020203" charset="-122"/>
                <a:ea typeface="微软雅黑 Light" panose="020B0502040204020203" charset="-122"/>
              </a:rPr>
              <a:t>e_phoff:表示Program header table 在文件中的偏移量（以字节计数）。</a:t>
            </a:r>
            <a:endParaRPr lang="zh-CN" altLang="en-US" sz="1400" dirty="0">
              <a:solidFill>
                <a:schemeClr val="tx1"/>
              </a:solidFill>
              <a:latin typeface="微软雅黑 Light" panose="020B0502040204020203" charset="-122"/>
              <a:ea typeface="微软雅黑 Light" panose="020B0502040204020203" charset="-122"/>
            </a:endParaRPr>
          </a:p>
          <a:p>
            <a:pPr>
              <a:lnSpc>
                <a:spcPct val="130000"/>
              </a:lnSpc>
            </a:pPr>
            <a:r>
              <a:rPr lang="zh-CN" altLang="en-US" sz="1400" dirty="0">
                <a:solidFill>
                  <a:schemeClr val="tx1"/>
                </a:solidFill>
                <a:latin typeface="微软雅黑 Light" panose="020B0502040204020203" charset="-122"/>
                <a:ea typeface="微软雅黑 Light" panose="020B0502040204020203" charset="-122"/>
              </a:rPr>
              <a:t>e_shoff:表示Section header table 在文件中的偏移量（以字节计数）。</a:t>
            </a:r>
            <a:endParaRPr lang="zh-CN" altLang="en-US" sz="1400" dirty="0">
              <a:solidFill>
                <a:schemeClr val="tx1"/>
              </a:solidFill>
              <a:latin typeface="微软雅黑 Light" panose="020B0502040204020203" charset="-122"/>
              <a:ea typeface="微软雅黑 Light" panose="020B0502040204020203" charset="-122"/>
            </a:endParaRPr>
          </a:p>
          <a:p>
            <a:pPr>
              <a:lnSpc>
                <a:spcPct val="130000"/>
              </a:lnSpc>
            </a:pPr>
            <a:r>
              <a:rPr lang="zh-CN" altLang="en-US" sz="1400" dirty="0">
                <a:solidFill>
                  <a:schemeClr val="tx1"/>
                </a:solidFill>
                <a:latin typeface="微软雅黑 Light" panose="020B0502040204020203" charset="-122"/>
                <a:ea typeface="微软雅黑 Light" panose="020B0502040204020203" charset="-122"/>
              </a:rPr>
              <a:t>e_flags:对IA32而言，此项为0。</a:t>
            </a:r>
            <a:endParaRPr lang="zh-CN" altLang="en-US" sz="1400" dirty="0">
              <a:solidFill>
                <a:schemeClr val="tx1"/>
              </a:solidFill>
              <a:latin typeface="微软雅黑 Light" panose="020B0502040204020203" charset="-122"/>
              <a:ea typeface="微软雅黑 Light" panose="020B0502040204020203" charset="-122"/>
            </a:endParaRPr>
          </a:p>
          <a:p>
            <a:pPr>
              <a:lnSpc>
                <a:spcPct val="130000"/>
              </a:lnSpc>
            </a:pPr>
            <a:r>
              <a:rPr lang="zh-CN" altLang="en-US" sz="1400" dirty="0">
                <a:solidFill>
                  <a:schemeClr val="tx1"/>
                </a:solidFill>
                <a:latin typeface="微软雅黑 Light" panose="020B0502040204020203" charset="-122"/>
                <a:ea typeface="微软雅黑 Light" panose="020B0502040204020203" charset="-122"/>
              </a:rPr>
              <a:t>e_ehsize：表示ELF header大小（以字节计数）。</a:t>
            </a:r>
            <a:endParaRPr lang="zh-CN" altLang="en-US" sz="1400" dirty="0">
              <a:solidFill>
                <a:schemeClr val="tx1"/>
              </a:solidFill>
              <a:latin typeface="微软雅黑 Light" panose="020B0502040204020203" charset="-122"/>
              <a:ea typeface="微软雅黑 Light" panose="020B0502040204020203" charset="-122"/>
            </a:endParaRPr>
          </a:p>
          <a:p>
            <a:pPr>
              <a:lnSpc>
                <a:spcPct val="130000"/>
              </a:lnSpc>
            </a:pPr>
            <a:r>
              <a:rPr lang="zh-CN" altLang="en-US" sz="1400" dirty="0">
                <a:solidFill>
                  <a:schemeClr val="tx1"/>
                </a:solidFill>
                <a:latin typeface="微软雅黑 Light" panose="020B0502040204020203" charset="-122"/>
                <a:ea typeface="微软雅黑 Light" panose="020B0502040204020203" charset="-122"/>
              </a:rPr>
              <a:t>e_phentsize：表示Program header table中每一个条目的大小。</a:t>
            </a:r>
            <a:endParaRPr lang="zh-CN" altLang="en-US" sz="1400" dirty="0">
              <a:solidFill>
                <a:schemeClr val="tx1"/>
              </a:solidFill>
              <a:latin typeface="微软雅黑 Light" panose="020B0502040204020203" charset="-122"/>
              <a:ea typeface="微软雅黑 Light" panose="020B0502040204020203" charset="-122"/>
            </a:endParaRPr>
          </a:p>
          <a:p>
            <a:pPr>
              <a:lnSpc>
                <a:spcPct val="130000"/>
              </a:lnSpc>
            </a:pPr>
            <a:r>
              <a:rPr lang="zh-CN" altLang="en-US" sz="1400" dirty="0">
                <a:solidFill>
                  <a:schemeClr val="tx1"/>
                </a:solidFill>
                <a:latin typeface="微软雅黑 Light" panose="020B0502040204020203" charset="-122"/>
                <a:ea typeface="微软雅黑 Light" panose="020B0502040204020203" charset="-122"/>
              </a:rPr>
              <a:t>e_phnum：表示Program header table中有多少个条目。</a:t>
            </a:r>
            <a:endParaRPr lang="zh-CN" altLang="en-US" sz="1400" dirty="0">
              <a:solidFill>
                <a:schemeClr val="tx1"/>
              </a:solidFill>
              <a:latin typeface="微软雅黑 Light" panose="020B0502040204020203" charset="-122"/>
              <a:ea typeface="微软雅黑 Light" panose="020B0502040204020203" charset="-122"/>
            </a:endParaRPr>
          </a:p>
          <a:p>
            <a:pPr>
              <a:lnSpc>
                <a:spcPct val="130000"/>
              </a:lnSpc>
            </a:pPr>
            <a:r>
              <a:rPr lang="zh-CN" altLang="en-US" sz="1400" dirty="0">
                <a:solidFill>
                  <a:schemeClr val="tx1"/>
                </a:solidFill>
                <a:latin typeface="微软雅黑 Light" panose="020B0502040204020203" charset="-122"/>
                <a:ea typeface="微软雅黑 Light" panose="020B0502040204020203" charset="-122"/>
              </a:rPr>
              <a:t>e_shentsize：表示Section header table中的每一个条目的大小。</a:t>
            </a:r>
            <a:endParaRPr lang="zh-CN" altLang="en-US" sz="1400" dirty="0">
              <a:solidFill>
                <a:schemeClr val="tx1"/>
              </a:solidFill>
              <a:latin typeface="微软雅黑 Light" panose="020B0502040204020203" charset="-122"/>
              <a:ea typeface="微软雅黑 Light" panose="020B0502040204020203" charset="-122"/>
            </a:endParaRPr>
          </a:p>
          <a:p>
            <a:pPr>
              <a:lnSpc>
                <a:spcPct val="130000"/>
              </a:lnSpc>
            </a:pPr>
            <a:r>
              <a:rPr lang="zh-CN" altLang="en-US" sz="1400" dirty="0">
                <a:solidFill>
                  <a:schemeClr val="tx1"/>
                </a:solidFill>
                <a:latin typeface="微软雅黑 Light" panose="020B0502040204020203" charset="-122"/>
                <a:ea typeface="微软雅黑 Light" panose="020B0502040204020203" charset="-122"/>
              </a:rPr>
              <a:t>e_shnum：表示Section header table中有多少个条目。</a:t>
            </a:r>
            <a:endParaRPr lang="zh-CN" altLang="en-US" sz="1400" dirty="0">
              <a:solidFill>
                <a:schemeClr val="tx1"/>
              </a:solidFill>
              <a:latin typeface="微软雅黑 Light" panose="020B0502040204020203" charset="-122"/>
              <a:ea typeface="微软雅黑 Light" panose="020B0502040204020203" charset="-122"/>
            </a:endParaRPr>
          </a:p>
          <a:p>
            <a:pPr>
              <a:lnSpc>
                <a:spcPct val="130000"/>
              </a:lnSpc>
            </a:pPr>
            <a:r>
              <a:rPr lang="zh-CN" altLang="en-US" sz="1400" dirty="0">
                <a:solidFill>
                  <a:schemeClr val="tx1"/>
                </a:solidFill>
                <a:latin typeface="微软雅黑 Light" panose="020B0502040204020203" charset="-122"/>
                <a:ea typeface="微软雅黑 Light" panose="020B0502040204020203" charset="-122"/>
              </a:rPr>
              <a:t>e_shstrndx：包含节名称的字符串是第几个节（从零开始计数）</a:t>
            </a:r>
            <a:endParaRPr lang="zh-CN" altLang="en-US" sz="1400" dirty="0">
              <a:solidFill>
                <a:schemeClr val="tx1"/>
              </a:solidFill>
              <a:latin typeface="微软雅黑 Light" panose="020B0502040204020203" charset="-122"/>
              <a:ea typeface="微软雅黑 Light" panose="020B0502040204020203" charset="-122"/>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椭圆 23"/>
          <p:cNvSpPr/>
          <p:nvPr/>
        </p:nvSpPr>
        <p:spPr>
          <a:xfrm>
            <a:off x="175266" y="753524"/>
            <a:ext cx="1471719" cy="1471719"/>
          </a:xfrm>
          <a:prstGeom prst="ellipse">
            <a:avLst/>
          </a:prstGeom>
          <a:solidFill>
            <a:schemeClr val="accent1"/>
          </a:solidFill>
          <a:ln w="635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28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数据结构</a:t>
            </a:r>
            <a:endParaRPr kumimoji="0" lang="zh-CN" altLang="en-US" sz="28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22" name="椭圆 21"/>
          <p:cNvSpPr/>
          <p:nvPr/>
        </p:nvSpPr>
        <p:spPr>
          <a:xfrm flipH="1">
            <a:off x="6372201" y="753523"/>
            <a:ext cx="1471719" cy="1471719"/>
          </a:xfrm>
          <a:prstGeom prst="ellipse">
            <a:avLst/>
          </a:prstGeom>
          <a:solidFill>
            <a:schemeClr val="accent2"/>
          </a:solidFill>
          <a:ln w="635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lang="zh-CN" altLang="en-US" sz="2800" b="1" kern="0" dirty="0">
                <a:solidFill>
                  <a:prstClr val="white"/>
                </a:solidFill>
                <a:latin typeface="微软雅黑" panose="020B0503020204020204" pitchFamily="34" charset="-122"/>
                <a:ea typeface="微软雅黑" panose="020B0503020204020204" pitchFamily="34" charset="-122"/>
              </a:rPr>
              <a:t>代码含义解释</a:t>
            </a:r>
            <a:endParaRPr lang="zh-CN" altLang="en-US" sz="2800" b="1" kern="0" dirty="0">
              <a:solidFill>
                <a:prstClr val="white"/>
              </a:solidFill>
              <a:latin typeface="微软雅黑" panose="020B0503020204020204" pitchFamily="34" charset="-122"/>
              <a:ea typeface="微软雅黑" panose="020B0503020204020204" pitchFamily="34" charset="-122"/>
            </a:endParaRPr>
          </a:p>
        </p:txBody>
      </p:sp>
      <p:sp>
        <p:nvSpPr>
          <p:cNvPr id="26" name="文本框 25"/>
          <p:cNvSpPr txBox="1"/>
          <p:nvPr/>
        </p:nvSpPr>
        <p:spPr>
          <a:xfrm flipH="1">
            <a:off x="1647274" y="1354098"/>
            <a:ext cx="1934468" cy="398780"/>
          </a:xfrm>
          <a:prstGeom prst="rect">
            <a:avLst/>
          </a:prstGeom>
          <a:noFill/>
        </p:spPr>
        <p:txBody>
          <a:bodyPr wrap="square" rtlCol="0">
            <a:spAutoFit/>
          </a:bodyPr>
          <a:lstStyle/>
          <a:p>
            <a:pPr algn="ctr"/>
            <a:r>
              <a:rPr lang="en-US" altLang="zh-CN" sz="2000" b="1" dirty="0">
                <a:solidFill>
                  <a:schemeClr val="accent1"/>
                </a:solidFill>
                <a:latin typeface="微软雅黑" panose="020B0503020204020204" pitchFamily="34" charset="-122"/>
                <a:ea typeface="微软雅黑" panose="020B0503020204020204" pitchFamily="34" charset="-122"/>
              </a:rPr>
              <a:t>32</a:t>
            </a:r>
            <a:r>
              <a:rPr lang="zh-CN" altLang="en-US" sz="2000" b="1" dirty="0">
                <a:solidFill>
                  <a:schemeClr val="accent1"/>
                </a:solidFill>
                <a:latin typeface="微软雅黑" panose="020B0503020204020204" pitchFamily="34" charset="-122"/>
                <a:ea typeface="微软雅黑" panose="020B0503020204020204" pitchFamily="34" charset="-122"/>
              </a:rPr>
              <a:t>位为例</a:t>
            </a:r>
            <a:endParaRPr lang="zh-CN" altLang="en-US" sz="2000" b="1" dirty="0">
              <a:solidFill>
                <a:schemeClr val="accent1"/>
              </a:solidFill>
              <a:latin typeface="微软雅黑" panose="020B0503020204020204" pitchFamily="34" charset="-122"/>
              <a:ea typeface="微软雅黑" panose="020B0503020204020204" pitchFamily="34" charset="-122"/>
            </a:endParaRPr>
          </a:p>
        </p:txBody>
      </p:sp>
      <p:sp>
        <p:nvSpPr>
          <p:cNvPr id="30" name="文本框 29"/>
          <p:cNvSpPr txBox="1"/>
          <p:nvPr/>
        </p:nvSpPr>
        <p:spPr>
          <a:xfrm>
            <a:off x="765667" y="231698"/>
            <a:ext cx="3215148" cy="521970"/>
          </a:xfrm>
          <a:prstGeom prst="rect">
            <a:avLst/>
          </a:prstGeom>
          <a:noFill/>
        </p:spPr>
        <p:txBody>
          <a:bodyPr wrap="square" rtlCol="0">
            <a:spAutoFit/>
          </a:bodyPr>
          <a:lstStyle/>
          <a:p>
            <a:r>
              <a:rPr lang="zh-CN" altLang="en-US" sz="2800" b="1" spc="100" dirty="0">
                <a:solidFill>
                  <a:schemeClr val="accent1"/>
                </a:solidFill>
                <a:latin typeface="微软雅黑" panose="020B0503020204020204" pitchFamily="34" charset="-122"/>
                <a:ea typeface="微软雅黑" panose="020B0503020204020204" pitchFamily="34" charset="-122"/>
                <a:sym typeface="+mn-ea"/>
              </a:rPr>
              <a:t>二、项目理论基础</a:t>
            </a:r>
            <a:endParaRPr lang="zh-CN" altLang="en-US" sz="2800" b="1" spc="100" dirty="0">
              <a:solidFill>
                <a:schemeClr val="accent1"/>
              </a:solidFill>
              <a:latin typeface="微软雅黑" panose="020B0503020204020204" pitchFamily="34" charset="-122"/>
              <a:ea typeface="微软雅黑" panose="020B0503020204020204" pitchFamily="34" charset="-122"/>
            </a:endParaRPr>
          </a:p>
        </p:txBody>
      </p:sp>
      <p:sp>
        <p:nvSpPr>
          <p:cNvPr id="2" name="灯片编号占位符 1"/>
          <p:cNvSpPr>
            <a:spLocks noGrp="1"/>
          </p:cNvSpPr>
          <p:nvPr>
            <p:ph type="sldNum" sz="quarter" idx="4"/>
          </p:nvPr>
        </p:nvSpPr>
        <p:spPr/>
        <p:txBody>
          <a:bodyPr/>
          <a:lstStyle/>
          <a:p>
            <a:fld id="{48F10FC4-DD5C-4C24-B849-D8A0B2DC9874}" type="slidenum">
              <a:rPr lang="zh-CN" altLang="en-US" smtClean="0"/>
            </a:fld>
            <a:endParaRPr lang="zh-CN" altLang="en-US"/>
          </a:p>
        </p:txBody>
      </p:sp>
      <p:sp>
        <p:nvSpPr>
          <p:cNvPr id="4" name="文本框 3"/>
          <p:cNvSpPr txBox="1"/>
          <p:nvPr/>
        </p:nvSpPr>
        <p:spPr>
          <a:xfrm flipH="1">
            <a:off x="4871169" y="293648"/>
            <a:ext cx="1934468" cy="398780"/>
          </a:xfrm>
          <a:prstGeom prst="rect">
            <a:avLst/>
          </a:prstGeom>
          <a:noFill/>
        </p:spPr>
        <p:txBody>
          <a:bodyPr wrap="square" rtlCol="0">
            <a:spAutoFit/>
          </a:bodyPr>
          <a:p>
            <a:pPr algn="ctr"/>
            <a:r>
              <a:rPr lang="zh-CN" altLang="en-US" sz="2000" b="1" dirty="0">
                <a:solidFill>
                  <a:schemeClr val="accent1"/>
                </a:solidFill>
                <a:latin typeface="微软雅黑" panose="020B0503020204020204" pitchFamily="34" charset="-122"/>
                <a:ea typeface="微软雅黑" panose="020B0503020204020204" pitchFamily="34" charset="-122"/>
              </a:rPr>
              <a:t> 节区头</a:t>
            </a:r>
            <a:endParaRPr lang="zh-CN" altLang="en-US" sz="2000" b="1" dirty="0">
              <a:solidFill>
                <a:schemeClr val="accent1"/>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293370" y="2225040"/>
            <a:ext cx="5325745" cy="3725545"/>
          </a:xfrm>
          <a:prstGeom prst="rect">
            <a:avLst/>
          </a:prstGeom>
          <a:noFill/>
        </p:spPr>
        <p:txBody>
          <a:bodyPr wrap="square" rtlCol="0">
            <a:spAutoFit/>
          </a:bodyPr>
          <a:p>
            <a:pPr>
              <a:lnSpc>
                <a:spcPct val="130000"/>
              </a:lnSpc>
            </a:pPr>
            <a:r>
              <a:rPr lang="zh-CN" altLang="en-US" sz="1400" dirty="0">
                <a:solidFill>
                  <a:schemeClr val="tx1"/>
                </a:solidFill>
                <a:latin typeface="微软雅黑 Light" panose="020B0502040204020203" charset="-122"/>
                <a:ea typeface="微软雅黑 Light" panose="020B0502040204020203" charset="-122"/>
              </a:rPr>
              <a:t>typedef struct</a:t>
            </a:r>
            <a:endParaRPr lang="zh-CN" altLang="en-US" sz="1400" dirty="0">
              <a:solidFill>
                <a:schemeClr val="tx1"/>
              </a:solidFill>
              <a:latin typeface="微软雅黑 Light" panose="020B0502040204020203" charset="-122"/>
              <a:ea typeface="微软雅黑 Light" panose="020B0502040204020203" charset="-122"/>
            </a:endParaRPr>
          </a:p>
          <a:p>
            <a:pPr>
              <a:lnSpc>
                <a:spcPct val="130000"/>
              </a:lnSpc>
            </a:pPr>
            <a:r>
              <a:rPr lang="zh-CN" altLang="en-US" sz="1400" dirty="0">
                <a:solidFill>
                  <a:schemeClr val="tx1"/>
                </a:solidFill>
                <a:latin typeface="微软雅黑 Light" panose="020B0502040204020203" charset="-122"/>
                <a:ea typeface="微软雅黑 Light" panose="020B0502040204020203" charset="-122"/>
              </a:rPr>
              <a:t>{</a:t>
            </a:r>
            <a:endParaRPr lang="zh-CN" altLang="en-US" sz="1400" dirty="0">
              <a:solidFill>
                <a:schemeClr val="tx1"/>
              </a:solidFill>
              <a:latin typeface="微软雅黑 Light" panose="020B0502040204020203" charset="-122"/>
              <a:ea typeface="微软雅黑 Light" panose="020B0502040204020203" charset="-122"/>
            </a:endParaRPr>
          </a:p>
          <a:p>
            <a:pPr>
              <a:lnSpc>
                <a:spcPct val="130000"/>
              </a:lnSpc>
            </a:pPr>
            <a:r>
              <a:rPr lang="zh-CN" altLang="en-US" sz="1400" dirty="0">
                <a:solidFill>
                  <a:schemeClr val="tx1"/>
                </a:solidFill>
                <a:latin typeface="微软雅黑 Light" panose="020B0502040204020203" charset="-122"/>
                <a:ea typeface="微软雅黑 Light" panose="020B0502040204020203" charset="-122"/>
              </a:rPr>
              <a:t>  Elf32_Word	sh_name；</a:t>
            </a:r>
            <a:endParaRPr lang="zh-CN" altLang="en-US" sz="1400" dirty="0">
              <a:solidFill>
                <a:schemeClr val="tx1"/>
              </a:solidFill>
              <a:latin typeface="微软雅黑 Light" panose="020B0502040204020203" charset="-122"/>
              <a:ea typeface="微软雅黑 Light" panose="020B0502040204020203" charset="-122"/>
            </a:endParaRPr>
          </a:p>
          <a:p>
            <a:pPr>
              <a:lnSpc>
                <a:spcPct val="130000"/>
              </a:lnSpc>
            </a:pPr>
            <a:r>
              <a:rPr lang="zh-CN" altLang="en-US" sz="1400" dirty="0">
                <a:solidFill>
                  <a:schemeClr val="tx1"/>
                </a:solidFill>
                <a:latin typeface="微软雅黑 Light" panose="020B0502040204020203" charset="-122"/>
                <a:ea typeface="微软雅黑 Light" panose="020B0502040204020203" charset="-122"/>
              </a:rPr>
              <a:t>Elf32_Word</a:t>
            </a:r>
            <a:r>
              <a:rPr lang="en-US" altLang="zh-CN" sz="1400" dirty="0">
                <a:solidFill>
                  <a:schemeClr val="tx1"/>
                </a:solidFill>
                <a:latin typeface="微软雅黑 Light" panose="020B0502040204020203" charset="-122"/>
                <a:ea typeface="微软雅黑 Light" panose="020B0502040204020203" charset="-122"/>
              </a:rPr>
              <a:t>	</a:t>
            </a:r>
            <a:r>
              <a:rPr lang="zh-CN" altLang="en-US" sz="1400" dirty="0">
                <a:solidFill>
                  <a:schemeClr val="tx1"/>
                </a:solidFill>
                <a:latin typeface="微软雅黑 Light" panose="020B0502040204020203" charset="-122"/>
                <a:ea typeface="微软雅黑 Light" panose="020B0502040204020203" charset="-122"/>
              </a:rPr>
              <a:t>	sh_type;		</a:t>
            </a:r>
            <a:endParaRPr lang="zh-CN" altLang="en-US" sz="1400" dirty="0">
              <a:solidFill>
                <a:schemeClr val="tx1"/>
              </a:solidFill>
              <a:latin typeface="微软雅黑 Light" panose="020B0502040204020203" charset="-122"/>
              <a:ea typeface="微软雅黑 Light" panose="020B0502040204020203" charset="-122"/>
            </a:endParaRPr>
          </a:p>
          <a:p>
            <a:pPr>
              <a:lnSpc>
                <a:spcPct val="130000"/>
              </a:lnSpc>
            </a:pPr>
            <a:r>
              <a:rPr lang="zh-CN" altLang="en-US" sz="1400" dirty="0">
                <a:solidFill>
                  <a:schemeClr val="tx1"/>
                </a:solidFill>
                <a:latin typeface="微软雅黑 Light" panose="020B0502040204020203" charset="-122"/>
                <a:ea typeface="微软雅黑 Light" panose="020B0502040204020203" charset="-122"/>
              </a:rPr>
              <a:t>  Elf32_Word	sh_flags;		 </a:t>
            </a:r>
            <a:endParaRPr lang="zh-CN" altLang="en-US" sz="1400" dirty="0">
              <a:solidFill>
                <a:schemeClr val="tx1"/>
              </a:solidFill>
              <a:latin typeface="微软雅黑 Light" panose="020B0502040204020203" charset="-122"/>
              <a:ea typeface="微软雅黑 Light" panose="020B0502040204020203" charset="-122"/>
            </a:endParaRPr>
          </a:p>
          <a:p>
            <a:pPr>
              <a:lnSpc>
                <a:spcPct val="130000"/>
              </a:lnSpc>
            </a:pPr>
            <a:r>
              <a:rPr lang="zh-CN" altLang="en-US" sz="1400" dirty="0">
                <a:solidFill>
                  <a:schemeClr val="tx1"/>
                </a:solidFill>
                <a:latin typeface="微软雅黑 Light" panose="020B0502040204020203" charset="-122"/>
                <a:ea typeface="微软雅黑 Light" panose="020B0502040204020203" charset="-122"/>
              </a:rPr>
              <a:t> Elf32_Addr	sh_addr;		</a:t>
            </a:r>
            <a:endParaRPr lang="zh-CN" altLang="en-US" sz="1400" dirty="0">
              <a:solidFill>
                <a:schemeClr val="tx1"/>
              </a:solidFill>
              <a:latin typeface="微软雅黑 Light" panose="020B0502040204020203" charset="-122"/>
              <a:ea typeface="微软雅黑 Light" panose="020B0502040204020203" charset="-122"/>
            </a:endParaRPr>
          </a:p>
          <a:p>
            <a:pPr>
              <a:lnSpc>
                <a:spcPct val="130000"/>
              </a:lnSpc>
            </a:pPr>
            <a:r>
              <a:rPr lang="zh-CN" altLang="en-US" sz="1400" dirty="0">
                <a:solidFill>
                  <a:schemeClr val="tx1"/>
                </a:solidFill>
                <a:latin typeface="微软雅黑 Light" panose="020B0502040204020203" charset="-122"/>
                <a:ea typeface="微软雅黑 Light" panose="020B0502040204020203" charset="-122"/>
              </a:rPr>
              <a:t>  Elf32_Off	</a:t>
            </a:r>
            <a:r>
              <a:rPr lang="en-US" altLang="zh-CN" sz="1400" dirty="0">
                <a:solidFill>
                  <a:schemeClr val="tx1"/>
                </a:solidFill>
                <a:latin typeface="微软雅黑 Light" panose="020B0502040204020203" charset="-122"/>
                <a:ea typeface="微软雅黑 Light" panose="020B0502040204020203" charset="-122"/>
              </a:rPr>
              <a:t>	</a:t>
            </a:r>
            <a:r>
              <a:rPr lang="zh-CN" altLang="en-US" sz="1400" dirty="0">
                <a:solidFill>
                  <a:schemeClr val="tx1"/>
                </a:solidFill>
                <a:latin typeface="微软雅黑 Light" panose="020B0502040204020203" charset="-122"/>
                <a:ea typeface="微软雅黑 Light" panose="020B0502040204020203" charset="-122"/>
              </a:rPr>
              <a:t>sh_offset;		  </a:t>
            </a:r>
            <a:endParaRPr lang="zh-CN" altLang="en-US" sz="1400" dirty="0">
              <a:solidFill>
                <a:schemeClr val="tx1"/>
              </a:solidFill>
              <a:latin typeface="微软雅黑 Light" panose="020B0502040204020203" charset="-122"/>
              <a:ea typeface="微软雅黑 Light" panose="020B0502040204020203" charset="-122"/>
            </a:endParaRPr>
          </a:p>
          <a:p>
            <a:pPr>
              <a:lnSpc>
                <a:spcPct val="130000"/>
              </a:lnSpc>
            </a:pPr>
            <a:r>
              <a:rPr lang="zh-CN" altLang="en-US" sz="1400" dirty="0">
                <a:solidFill>
                  <a:schemeClr val="tx1"/>
                </a:solidFill>
                <a:latin typeface="微软雅黑 Light" panose="020B0502040204020203" charset="-122"/>
                <a:ea typeface="微软雅黑 Light" panose="020B0502040204020203" charset="-122"/>
              </a:rPr>
              <a:t>Elf32_Word	</a:t>
            </a:r>
            <a:r>
              <a:rPr lang="en-US" altLang="zh-CN" sz="1400" dirty="0">
                <a:solidFill>
                  <a:schemeClr val="tx1"/>
                </a:solidFill>
                <a:latin typeface="微软雅黑 Light" panose="020B0502040204020203" charset="-122"/>
                <a:ea typeface="微软雅黑 Light" panose="020B0502040204020203" charset="-122"/>
              </a:rPr>
              <a:t>	</a:t>
            </a:r>
            <a:r>
              <a:rPr lang="zh-CN" altLang="en-US" sz="1400" dirty="0">
                <a:solidFill>
                  <a:schemeClr val="tx1"/>
                </a:solidFill>
                <a:latin typeface="微软雅黑 Light" panose="020B0502040204020203" charset="-122"/>
                <a:ea typeface="微软雅黑 Light" panose="020B0502040204020203" charset="-122"/>
              </a:rPr>
              <a:t>sh_size;		  </a:t>
            </a:r>
            <a:endParaRPr lang="zh-CN" altLang="en-US" sz="1400" dirty="0">
              <a:solidFill>
                <a:schemeClr val="tx1"/>
              </a:solidFill>
              <a:latin typeface="微软雅黑 Light" panose="020B0502040204020203" charset="-122"/>
              <a:ea typeface="微软雅黑 Light" panose="020B0502040204020203" charset="-122"/>
            </a:endParaRPr>
          </a:p>
          <a:p>
            <a:pPr>
              <a:lnSpc>
                <a:spcPct val="130000"/>
              </a:lnSpc>
            </a:pPr>
            <a:r>
              <a:rPr lang="zh-CN" altLang="en-US" sz="1400" dirty="0">
                <a:solidFill>
                  <a:schemeClr val="tx1"/>
                </a:solidFill>
                <a:latin typeface="微软雅黑 Light" panose="020B0502040204020203" charset="-122"/>
                <a:ea typeface="微软雅黑 Light" panose="020B0502040204020203" charset="-122"/>
              </a:rPr>
              <a:t>Elf32_Word</a:t>
            </a:r>
            <a:r>
              <a:rPr lang="en-US" altLang="zh-CN" sz="1400" dirty="0">
                <a:solidFill>
                  <a:schemeClr val="tx1"/>
                </a:solidFill>
                <a:latin typeface="微软雅黑 Light" panose="020B0502040204020203" charset="-122"/>
                <a:ea typeface="微软雅黑 Light" panose="020B0502040204020203" charset="-122"/>
              </a:rPr>
              <a:t>	</a:t>
            </a:r>
            <a:r>
              <a:rPr lang="zh-CN" altLang="en-US" sz="1400" dirty="0">
                <a:solidFill>
                  <a:schemeClr val="tx1"/>
                </a:solidFill>
                <a:latin typeface="微软雅黑 Light" panose="020B0502040204020203" charset="-122"/>
                <a:ea typeface="微软雅黑 Light" panose="020B0502040204020203" charset="-122"/>
              </a:rPr>
              <a:t>	sh_link;		  </a:t>
            </a:r>
            <a:endParaRPr lang="zh-CN" altLang="en-US" sz="1400" dirty="0">
              <a:solidFill>
                <a:schemeClr val="tx1"/>
              </a:solidFill>
              <a:latin typeface="微软雅黑 Light" panose="020B0502040204020203" charset="-122"/>
              <a:ea typeface="微软雅黑 Light" panose="020B0502040204020203" charset="-122"/>
            </a:endParaRPr>
          </a:p>
          <a:p>
            <a:pPr>
              <a:lnSpc>
                <a:spcPct val="130000"/>
              </a:lnSpc>
            </a:pPr>
            <a:r>
              <a:rPr lang="zh-CN" altLang="en-US" sz="1400" dirty="0">
                <a:solidFill>
                  <a:schemeClr val="tx1"/>
                </a:solidFill>
                <a:latin typeface="微软雅黑 Light" panose="020B0502040204020203" charset="-122"/>
                <a:ea typeface="微软雅黑 Light" panose="020B0502040204020203" charset="-122"/>
              </a:rPr>
              <a:t>Elf32_Word	</a:t>
            </a:r>
            <a:r>
              <a:rPr lang="en-US" altLang="zh-CN" sz="1400" dirty="0">
                <a:solidFill>
                  <a:schemeClr val="tx1"/>
                </a:solidFill>
                <a:latin typeface="微软雅黑 Light" panose="020B0502040204020203" charset="-122"/>
                <a:ea typeface="微软雅黑 Light" panose="020B0502040204020203" charset="-122"/>
              </a:rPr>
              <a:t>	</a:t>
            </a:r>
            <a:r>
              <a:rPr lang="zh-CN" altLang="en-US" sz="1400" dirty="0">
                <a:solidFill>
                  <a:schemeClr val="tx1"/>
                </a:solidFill>
                <a:latin typeface="微软雅黑 Light" panose="020B0502040204020203" charset="-122"/>
                <a:ea typeface="微软雅黑 Light" panose="020B0502040204020203" charset="-122"/>
              </a:rPr>
              <a:t>sh_info;		  </a:t>
            </a:r>
            <a:endParaRPr lang="zh-CN" altLang="en-US" sz="1400" dirty="0">
              <a:solidFill>
                <a:schemeClr val="tx1"/>
              </a:solidFill>
              <a:latin typeface="微软雅黑 Light" panose="020B0502040204020203" charset="-122"/>
              <a:ea typeface="微软雅黑 Light" panose="020B0502040204020203" charset="-122"/>
            </a:endParaRPr>
          </a:p>
          <a:p>
            <a:pPr>
              <a:lnSpc>
                <a:spcPct val="130000"/>
              </a:lnSpc>
            </a:pPr>
            <a:r>
              <a:rPr lang="zh-CN" altLang="en-US" sz="1400" dirty="0">
                <a:solidFill>
                  <a:schemeClr val="tx1"/>
                </a:solidFill>
                <a:latin typeface="微软雅黑 Light" panose="020B0502040204020203" charset="-122"/>
                <a:ea typeface="微软雅黑 Light" panose="020B0502040204020203" charset="-122"/>
              </a:rPr>
              <a:t>Elf32_Word	</a:t>
            </a:r>
            <a:r>
              <a:rPr lang="en-US" altLang="zh-CN" sz="1400" dirty="0">
                <a:solidFill>
                  <a:schemeClr val="tx1"/>
                </a:solidFill>
                <a:latin typeface="微软雅黑 Light" panose="020B0502040204020203" charset="-122"/>
                <a:ea typeface="微软雅黑 Light" panose="020B0502040204020203" charset="-122"/>
              </a:rPr>
              <a:t>	</a:t>
            </a:r>
            <a:r>
              <a:rPr lang="zh-CN" altLang="en-US" sz="1400" dirty="0">
                <a:solidFill>
                  <a:schemeClr val="tx1"/>
                </a:solidFill>
                <a:latin typeface="微软雅黑 Light" panose="020B0502040204020203" charset="-122"/>
                <a:ea typeface="微软雅黑 Light" panose="020B0502040204020203" charset="-122"/>
              </a:rPr>
              <a:t>sh_addralign;		  Elf32_Word	</a:t>
            </a:r>
            <a:r>
              <a:rPr lang="en-US" altLang="zh-CN" sz="1400" dirty="0">
                <a:solidFill>
                  <a:schemeClr val="tx1"/>
                </a:solidFill>
                <a:latin typeface="微软雅黑 Light" panose="020B0502040204020203" charset="-122"/>
                <a:ea typeface="微软雅黑 Light" panose="020B0502040204020203" charset="-122"/>
              </a:rPr>
              <a:t>	</a:t>
            </a:r>
            <a:r>
              <a:rPr lang="zh-CN" altLang="en-US" sz="1400" dirty="0">
                <a:solidFill>
                  <a:schemeClr val="tx1"/>
                </a:solidFill>
                <a:latin typeface="微软雅黑 Light" panose="020B0502040204020203" charset="-122"/>
                <a:ea typeface="微软雅黑 Light" panose="020B0502040204020203" charset="-122"/>
              </a:rPr>
              <a:t>sh_entsize;		</a:t>
            </a:r>
            <a:endParaRPr lang="zh-CN" altLang="en-US" sz="1400" dirty="0">
              <a:solidFill>
                <a:schemeClr val="tx1"/>
              </a:solidFill>
              <a:latin typeface="微软雅黑 Light" panose="020B0502040204020203" charset="-122"/>
              <a:ea typeface="微软雅黑 Light" panose="020B0502040204020203" charset="-122"/>
            </a:endParaRPr>
          </a:p>
          <a:p>
            <a:pPr>
              <a:lnSpc>
                <a:spcPct val="130000"/>
              </a:lnSpc>
            </a:pPr>
            <a:r>
              <a:rPr lang="zh-CN" altLang="en-US" sz="1400" dirty="0">
                <a:solidFill>
                  <a:schemeClr val="tx1"/>
                </a:solidFill>
                <a:latin typeface="微软雅黑 Light" panose="020B0502040204020203" charset="-122"/>
                <a:ea typeface="微软雅黑 Light" panose="020B0502040204020203" charset="-122"/>
              </a:rPr>
              <a:t>} Elf32_Shdr;</a:t>
            </a:r>
            <a:endParaRPr lang="zh-CN" altLang="en-US" sz="1400" dirty="0">
              <a:solidFill>
                <a:schemeClr val="tx1"/>
              </a:solidFill>
              <a:latin typeface="微软雅黑 Light" panose="020B0502040204020203" charset="-122"/>
              <a:ea typeface="微软雅黑 Light" panose="020B0502040204020203" charset="-122"/>
            </a:endParaRPr>
          </a:p>
        </p:txBody>
      </p:sp>
      <p:sp>
        <p:nvSpPr>
          <p:cNvPr id="9" name="文本框 8"/>
          <p:cNvSpPr txBox="1"/>
          <p:nvPr/>
        </p:nvSpPr>
        <p:spPr>
          <a:xfrm>
            <a:off x="5755640" y="2286635"/>
            <a:ext cx="5325745" cy="2886710"/>
          </a:xfrm>
          <a:prstGeom prst="rect">
            <a:avLst/>
          </a:prstGeom>
          <a:noFill/>
        </p:spPr>
        <p:txBody>
          <a:bodyPr wrap="square" rtlCol="0">
            <a:spAutoFit/>
          </a:bodyPr>
          <a:p>
            <a:pPr>
              <a:lnSpc>
                <a:spcPct val="130000"/>
              </a:lnSpc>
            </a:pPr>
            <a:r>
              <a:rPr lang="zh-CN" altLang="en-US" sz="1400" dirty="0">
                <a:solidFill>
                  <a:schemeClr val="tx1"/>
                </a:solidFill>
                <a:latin typeface="微软雅黑 Light" panose="020B0502040204020203" charset="-122"/>
                <a:ea typeface="微软雅黑 Light" panose="020B0502040204020203" charset="-122"/>
              </a:rPr>
              <a:t>sh_name：给出节区名称，是节区头部字符串表节区的索引</a:t>
            </a:r>
            <a:endParaRPr lang="zh-CN" altLang="en-US" sz="1400" dirty="0">
              <a:solidFill>
                <a:schemeClr val="tx1"/>
              </a:solidFill>
              <a:latin typeface="微软雅黑 Light" panose="020B0502040204020203" charset="-122"/>
              <a:ea typeface="微软雅黑 Light" panose="020B0502040204020203" charset="-122"/>
            </a:endParaRPr>
          </a:p>
          <a:p>
            <a:pPr>
              <a:lnSpc>
                <a:spcPct val="130000"/>
              </a:lnSpc>
            </a:pPr>
            <a:r>
              <a:rPr lang="zh-CN" altLang="en-US" sz="1400" dirty="0">
                <a:solidFill>
                  <a:schemeClr val="tx1"/>
                </a:solidFill>
                <a:latin typeface="微软雅黑 Light" panose="020B0502040204020203" charset="-122"/>
                <a:ea typeface="微软雅黑 Light" panose="020B0502040204020203" charset="-122"/>
              </a:rPr>
              <a:t>sh_type：为节区的内容和语义进行分类</a:t>
            </a:r>
            <a:endParaRPr lang="zh-CN" altLang="en-US" sz="1400" dirty="0">
              <a:solidFill>
                <a:schemeClr val="tx1"/>
              </a:solidFill>
              <a:latin typeface="微软雅黑 Light" panose="020B0502040204020203" charset="-122"/>
              <a:ea typeface="微软雅黑 Light" panose="020B0502040204020203" charset="-122"/>
            </a:endParaRPr>
          </a:p>
          <a:p>
            <a:pPr>
              <a:lnSpc>
                <a:spcPct val="130000"/>
              </a:lnSpc>
            </a:pPr>
            <a:r>
              <a:rPr lang="zh-CN" altLang="en-US" sz="1400" dirty="0">
                <a:solidFill>
                  <a:schemeClr val="tx1"/>
                </a:solidFill>
                <a:latin typeface="微软雅黑 Light" panose="020B0502040204020203" charset="-122"/>
                <a:ea typeface="微软雅黑 Light" panose="020B0502040204020203" charset="-122"/>
              </a:rPr>
              <a:t>sh_flags：是1 位形式的标志</a:t>
            </a:r>
            <a:endParaRPr lang="zh-CN" altLang="en-US" sz="1400" dirty="0">
              <a:solidFill>
                <a:schemeClr val="tx1"/>
              </a:solidFill>
              <a:latin typeface="微软雅黑 Light" panose="020B0502040204020203" charset="-122"/>
              <a:ea typeface="微软雅黑 Light" panose="020B0502040204020203" charset="-122"/>
            </a:endParaRPr>
          </a:p>
          <a:p>
            <a:pPr>
              <a:lnSpc>
                <a:spcPct val="130000"/>
              </a:lnSpc>
            </a:pPr>
            <a:r>
              <a:rPr lang="zh-CN" altLang="en-US" sz="1400" dirty="0">
                <a:solidFill>
                  <a:schemeClr val="tx1"/>
                </a:solidFill>
                <a:latin typeface="微软雅黑 Light" panose="020B0502040204020203" charset="-122"/>
                <a:ea typeface="微软雅黑 Light" panose="020B0502040204020203" charset="-122"/>
              </a:rPr>
              <a:t>sh_addr：是节区的第一个字节应处的位置</a:t>
            </a:r>
            <a:endParaRPr lang="zh-CN" altLang="en-US" sz="1400" dirty="0">
              <a:solidFill>
                <a:schemeClr val="tx1"/>
              </a:solidFill>
              <a:latin typeface="微软雅黑 Light" panose="020B0502040204020203" charset="-122"/>
              <a:ea typeface="微软雅黑 Light" panose="020B0502040204020203" charset="-122"/>
            </a:endParaRPr>
          </a:p>
          <a:p>
            <a:pPr>
              <a:lnSpc>
                <a:spcPct val="130000"/>
              </a:lnSpc>
            </a:pPr>
            <a:r>
              <a:rPr lang="zh-CN" altLang="en-US" sz="1400" dirty="0">
                <a:solidFill>
                  <a:schemeClr val="tx1"/>
                </a:solidFill>
                <a:latin typeface="微软雅黑 Light" panose="020B0502040204020203" charset="-122"/>
                <a:ea typeface="微软雅黑 Light" panose="020B0502040204020203" charset="-122"/>
              </a:rPr>
              <a:t>sh_offset：值给出节区的第一个字节与文件头之间的偏移</a:t>
            </a:r>
            <a:endParaRPr lang="zh-CN" altLang="en-US" sz="1400" dirty="0">
              <a:solidFill>
                <a:schemeClr val="tx1"/>
              </a:solidFill>
              <a:latin typeface="微软雅黑 Light" panose="020B0502040204020203" charset="-122"/>
              <a:ea typeface="微软雅黑 Light" panose="020B0502040204020203" charset="-122"/>
            </a:endParaRPr>
          </a:p>
          <a:p>
            <a:pPr>
              <a:lnSpc>
                <a:spcPct val="130000"/>
              </a:lnSpc>
            </a:pPr>
            <a:r>
              <a:rPr lang="zh-CN" altLang="en-US" sz="1400" dirty="0">
                <a:solidFill>
                  <a:schemeClr val="tx1"/>
                </a:solidFill>
                <a:latin typeface="微软雅黑 Light" panose="020B0502040204020203" charset="-122"/>
                <a:ea typeface="微软雅黑 Light" panose="020B0502040204020203" charset="-122"/>
              </a:rPr>
              <a:t>sh_size：给出节区的长度（字节数）</a:t>
            </a:r>
            <a:endParaRPr lang="zh-CN" altLang="en-US" sz="1400" dirty="0">
              <a:solidFill>
                <a:schemeClr val="tx1"/>
              </a:solidFill>
              <a:latin typeface="微软雅黑 Light" panose="020B0502040204020203" charset="-122"/>
              <a:ea typeface="微软雅黑 Light" panose="020B0502040204020203" charset="-122"/>
            </a:endParaRPr>
          </a:p>
          <a:p>
            <a:pPr>
              <a:lnSpc>
                <a:spcPct val="130000"/>
              </a:lnSpc>
            </a:pPr>
            <a:r>
              <a:rPr lang="zh-CN" altLang="en-US" sz="1400" dirty="0">
                <a:solidFill>
                  <a:schemeClr val="tx1"/>
                </a:solidFill>
                <a:latin typeface="微软雅黑 Light" panose="020B0502040204020203" charset="-122"/>
                <a:ea typeface="微软雅黑 Light" panose="020B0502040204020203" charset="-122"/>
              </a:rPr>
              <a:t>sh_link：给出节区头部表索引链接</a:t>
            </a:r>
            <a:endParaRPr lang="zh-CN" altLang="en-US" sz="1400" dirty="0">
              <a:solidFill>
                <a:schemeClr val="tx1"/>
              </a:solidFill>
              <a:latin typeface="微软雅黑 Light" panose="020B0502040204020203" charset="-122"/>
              <a:ea typeface="微软雅黑 Light" panose="020B0502040204020203" charset="-122"/>
            </a:endParaRPr>
          </a:p>
          <a:p>
            <a:pPr>
              <a:lnSpc>
                <a:spcPct val="130000"/>
              </a:lnSpc>
            </a:pPr>
            <a:r>
              <a:rPr lang="zh-CN" altLang="en-US" sz="1400" dirty="0">
                <a:solidFill>
                  <a:schemeClr val="tx1"/>
                </a:solidFill>
                <a:latin typeface="微软雅黑 Light" panose="020B0502040204020203" charset="-122"/>
                <a:ea typeface="微软雅黑 Light" panose="020B0502040204020203" charset="-122"/>
              </a:rPr>
              <a:t>sh_info：给出附加信息</a:t>
            </a:r>
            <a:endParaRPr lang="zh-CN" altLang="en-US" sz="1400" dirty="0">
              <a:solidFill>
                <a:schemeClr val="tx1"/>
              </a:solidFill>
              <a:latin typeface="微软雅黑 Light" panose="020B0502040204020203" charset="-122"/>
              <a:ea typeface="微软雅黑 Light" panose="020B0502040204020203" charset="-122"/>
            </a:endParaRPr>
          </a:p>
          <a:p>
            <a:pPr>
              <a:lnSpc>
                <a:spcPct val="130000"/>
              </a:lnSpc>
            </a:pPr>
            <a:r>
              <a:rPr lang="zh-CN" altLang="en-US" sz="1400" dirty="0">
                <a:solidFill>
                  <a:schemeClr val="tx1"/>
                </a:solidFill>
                <a:latin typeface="微软雅黑 Light" panose="020B0502040204020203" charset="-122"/>
                <a:ea typeface="微软雅黑 Light" panose="020B0502040204020203" charset="-122"/>
              </a:rPr>
              <a:t>sh_addralign：是地址对齐约束</a:t>
            </a:r>
            <a:endParaRPr lang="zh-CN" altLang="en-US" sz="1400" dirty="0">
              <a:solidFill>
                <a:schemeClr val="tx1"/>
              </a:solidFill>
              <a:latin typeface="微软雅黑 Light" panose="020B0502040204020203" charset="-122"/>
              <a:ea typeface="微软雅黑 Light" panose="020B0502040204020203" charset="-122"/>
            </a:endParaRPr>
          </a:p>
          <a:p>
            <a:pPr>
              <a:lnSpc>
                <a:spcPct val="130000"/>
              </a:lnSpc>
            </a:pPr>
            <a:r>
              <a:rPr lang="zh-CN" altLang="en-US" sz="1400" dirty="0">
                <a:solidFill>
                  <a:schemeClr val="tx1"/>
                </a:solidFill>
                <a:latin typeface="微软雅黑 Light" panose="020B0502040204020203" charset="-122"/>
                <a:ea typeface="微软雅黑 Light" panose="020B0502040204020203" charset="-122"/>
              </a:rPr>
              <a:t>sh_entsize：包含固定大小的项目。</a:t>
            </a:r>
            <a:endParaRPr lang="zh-CN" altLang="en-US" sz="1400" dirty="0">
              <a:solidFill>
                <a:schemeClr val="tx1"/>
              </a:solidFill>
              <a:latin typeface="微软雅黑 Light" panose="020B0502040204020203" charset="-122"/>
              <a:ea typeface="微软雅黑 Light" panose="020B0502040204020203" charset="-122"/>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椭圆 23"/>
          <p:cNvSpPr/>
          <p:nvPr/>
        </p:nvSpPr>
        <p:spPr>
          <a:xfrm>
            <a:off x="175266" y="753524"/>
            <a:ext cx="1471719" cy="1471719"/>
          </a:xfrm>
          <a:prstGeom prst="ellipse">
            <a:avLst/>
          </a:prstGeom>
          <a:solidFill>
            <a:schemeClr val="accent1"/>
          </a:solidFill>
          <a:ln w="635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28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数据结构</a:t>
            </a:r>
            <a:endParaRPr kumimoji="0" lang="zh-CN" altLang="en-US" sz="28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22" name="椭圆 21"/>
          <p:cNvSpPr/>
          <p:nvPr/>
        </p:nvSpPr>
        <p:spPr>
          <a:xfrm flipH="1">
            <a:off x="6372201" y="753523"/>
            <a:ext cx="1471719" cy="1471719"/>
          </a:xfrm>
          <a:prstGeom prst="ellipse">
            <a:avLst/>
          </a:prstGeom>
          <a:solidFill>
            <a:schemeClr val="accent2"/>
          </a:solidFill>
          <a:ln w="635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lang="zh-CN" altLang="en-US" sz="2800" b="1" kern="0" dirty="0">
                <a:solidFill>
                  <a:prstClr val="white"/>
                </a:solidFill>
                <a:latin typeface="微软雅黑" panose="020B0503020204020204" pitchFamily="34" charset="-122"/>
                <a:ea typeface="微软雅黑" panose="020B0503020204020204" pitchFamily="34" charset="-122"/>
              </a:rPr>
              <a:t>代码含义解释</a:t>
            </a:r>
            <a:endParaRPr lang="zh-CN" altLang="en-US" sz="2800" b="1" kern="0" dirty="0">
              <a:solidFill>
                <a:prstClr val="white"/>
              </a:solidFill>
              <a:latin typeface="微软雅黑" panose="020B0503020204020204" pitchFamily="34" charset="-122"/>
              <a:ea typeface="微软雅黑" panose="020B0503020204020204" pitchFamily="34" charset="-122"/>
            </a:endParaRPr>
          </a:p>
        </p:txBody>
      </p:sp>
      <p:sp>
        <p:nvSpPr>
          <p:cNvPr id="26" name="文本框 25"/>
          <p:cNvSpPr txBox="1"/>
          <p:nvPr/>
        </p:nvSpPr>
        <p:spPr>
          <a:xfrm flipH="1">
            <a:off x="1647274" y="1354098"/>
            <a:ext cx="1934468" cy="398780"/>
          </a:xfrm>
          <a:prstGeom prst="rect">
            <a:avLst/>
          </a:prstGeom>
          <a:noFill/>
        </p:spPr>
        <p:txBody>
          <a:bodyPr wrap="square" rtlCol="0">
            <a:spAutoFit/>
          </a:bodyPr>
          <a:lstStyle/>
          <a:p>
            <a:pPr algn="ctr"/>
            <a:r>
              <a:rPr lang="en-US" altLang="zh-CN" sz="2000" b="1" dirty="0">
                <a:solidFill>
                  <a:schemeClr val="accent1"/>
                </a:solidFill>
                <a:latin typeface="微软雅黑" panose="020B0503020204020204" pitchFamily="34" charset="-122"/>
                <a:ea typeface="微软雅黑" panose="020B0503020204020204" pitchFamily="34" charset="-122"/>
              </a:rPr>
              <a:t>32</a:t>
            </a:r>
            <a:r>
              <a:rPr lang="zh-CN" altLang="en-US" sz="2000" b="1" dirty="0">
                <a:solidFill>
                  <a:schemeClr val="accent1"/>
                </a:solidFill>
                <a:latin typeface="微软雅黑" panose="020B0503020204020204" pitchFamily="34" charset="-122"/>
                <a:ea typeface="微软雅黑" panose="020B0503020204020204" pitchFamily="34" charset="-122"/>
              </a:rPr>
              <a:t>位为例</a:t>
            </a:r>
            <a:endParaRPr lang="zh-CN" altLang="en-US" sz="2000" b="1" dirty="0">
              <a:solidFill>
                <a:schemeClr val="accent1"/>
              </a:solidFill>
              <a:latin typeface="微软雅黑" panose="020B0503020204020204" pitchFamily="34" charset="-122"/>
              <a:ea typeface="微软雅黑" panose="020B0503020204020204" pitchFamily="34" charset="-122"/>
            </a:endParaRPr>
          </a:p>
        </p:txBody>
      </p:sp>
      <p:sp>
        <p:nvSpPr>
          <p:cNvPr id="30" name="文本框 29"/>
          <p:cNvSpPr txBox="1"/>
          <p:nvPr/>
        </p:nvSpPr>
        <p:spPr>
          <a:xfrm>
            <a:off x="765667" y="231698"/>
            <a:ext cx="3215148" cy="521970"/>
          </a:xfrm>
          <a:prstGeom prst="rect">
            <a:avLst/>
          </a:prstGeom>
          <a:noFill/>
        </p:spPr>
        <p:txBody>
          <a:bodyPr wrap="square" rtlCol="0">
            <a:spAutoFit/>
          </a:bodyPr>
          <a:lstStyle/>
          <a:p>
            <a:r>
              <a:rPr lang="zh-CN" altLang="en-US" sz="2800" b="1" spc="100" dirty="0">
                <a:solidFill>
                  <a:schemeClr val="accent1"/>
                </a:solidFill>
                <a:latin typeface="微软雅黑" panose="020B0503020204020204" pitchFamily="34" charset="-122"/>
                <a:ea typeface="微软雅黑" panose="020B0503020204020204" pitchFamily="34" charset="-122"/>
                <a:sym typeface="+mn-ea"/>
              </a:rPr>
              <a:t>二、项目理论基础</a:t>
            </a:r>
            <a:endParaRPr lang="zh-CN" altLang="en-US" sz="2800" b="1" spc="100" dirty="0">
              <a:solidFill>
                <a:schemeClr val="accent1"/>
              </a:solidFill>
              <a:latin typeface="微软雅黑" panose="020B0503020204020204" pitchFamily="34" charset="-122"/>
              <a:ea typeface="微软雅黑" panose="020B0503020204020204" pitchFamily="34" charset="-122"/>
            </a:endParaRPr>
          </a:p>
        </p:txBody>
      </p:sp>
      <p:sp>
        <p:nvSpPr>
          <p:cNvPr id="2" name="灯片编号占位符 1"/>
          <p:cNvSpPr>
            <a:spLocks noGrp="1"/>
          </p:cNvSpPr>
          <p:nvPr>
            <p:ph type="sldNum" sz="quarter" idx="4"/>
          </p:nvPr>
        </p:nvSpPr>
        <p:spPr/>
        <p:txBody>
          <a:bodyPr/>
          <a:lstStyle/>
          <a:p>
            <a:fld id="{48F10FC4-DD5C-4C24-B849-D8A0B2DC9874}" type="slidenum">
              <a:rPr lang="zh-CN" altLang="en-US" smtClean="0"/>
            </a:fld>
            <a:endParaRPr lang="zh-CN" altLang="en-US"/>
          </a:p>
        </p:txBody>
      </p:sp>
      <p:sp>
        <p:nvSpPr>
          <p:cNvPr id="4" name="文本框 3"/>
          <p:cNvSpPr txBox="1"/>
          <p:nvPr/>
        </p:nvSpPr>
        <p:spPr>
          <a:xfrm flipH="1">
            <a:off x="4871169" y="293648"/>
            <a:ext cx="1934468" cy="398780"/>
          </a:xfrm>
          <a:prstGeom prst="rect">
            <a:avLst/>
          </a:prstGeom>
          <a:noFill/>
        </p:spPr>
        <p:txBody>
          <a:bodyPr wrap="square" rtlCol="0">
            <a:spAutoFit/>
          </a:bodyPr>
          <a:p>
            <a:pPr algn="ctr"/>
            <a:r>
              <a:rPr lang="zh-CN" altLang="en-US" sz="2000" b="1" dirty="0">
                <a:solidFill>
                  <a:schemeClr val="accent1"/>
                </a:solidFill>
                <a:latin typeface="微软雅黑" panose="020B0503020204020204" pitchFamily="34" charset="-122"/>
                <a:ea typeface="微软雅黑" panose="020B0503020204020204" pitchFamily="34" charset="-122"/>
              </a:rPr>
              <a:t>程序头</a:t>
            </a:r>
            <a:endParaRPr lang="zh-CN" altLang="en-US" sz="2000" b="1" dirty="0">
              <a:solidFill>
                <a:schemeClr val="accent1"/>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293370" y="2225040"/>
            <a:ext cx="5325745" cy="3166745"/>
          </a:xfrm>
          <a:prstGeom prst="rect">
            <a:avLst/>
          </a:prstGeom>
          <a:noFill/>
        </p:spPr>
        <p:txBody>
          <a:bodyPr wrap="square" rtlCol="0">
            <a:spAutoFit/>
          </a:bodyPr>
          <a:p>
            <a:pPr>
              <a:lnSpc>
                <a:spcPct val="130000"/>
              </a:lnSpc>
            </a:pPr>
            <a:r>
              <a:rPr lang="zh-CN" altLang="en-US" sz="1400" dirty="0">
                <a:solidFill>
                  <a:schemeClr val="tx1"/>
                </a:solidFill>
                <a:latin typeface="微软雅黑 Light" panose="020B0502040204020203" charset="-122"/>
                <a:ea typeface="微软雅黑 Light" panose="020B0502040204020203" charset="-122"/>
              </a:rPr>
              <a:t>typedef struct</a:t>
            </a:r>
            <a:endParaRPr lang="zh-CN" altLang="en-US" sz="1400" dirty="0">
              <a:solidFill>
                <a:schemeClr val="tx1"/>
              </a:solidFill>
              <a:latin typeface="微软雅黑 Light" panose="020B0502040204020203" charset="-122"/>
              <a:ea typeface="微软雅黑 Light" panose="020B0502040204020203" charset="-122"/>
            </a:endParaRPr>
          </a:p>
          <a:p>
            <a:pPr>
              <a:lnSpc>
                <a:spcPct val="130000"/>
              </a:lnSpc>
            </a:pPr>
            <a:r>
              <a:rPr lang="zh-CN" altLang="en-US" sz="1400" dirty="0">
                <a:solidFill>
                  <a:schemeClr val="tx1"/>
                </a:solidFill>
                <a:latin typeface="微软雅黑 Light" panose="020B0502040204020203" charset="-122"/>
                <a:ea typeface="微软雅黑 Light" panose="020B0502040204020203" charset="-122"/>
              </a:rPr>
              <a:t>{</a:t>
            </a:r>
            <a:endParaRPr lang="zh-CN" altLang="en-US" sz="1400" dirty="0">
              <a:solidFill>
                <a:schemeClr val="tx1"/>
              </a:solidFill>
              <a:latin typeface="微软雅黑 Light" panose="020B0502040204020203" charset="-122"/>
              <a:ea typeface="微软雅黑 Light" panose="020B0502040204020203" charset="-122"/>
            </a:endParaRPr>
          </a:p>
          <a:p>
            <a:pPr>
              <a:lnSpc>
                <a:spcPct val="130000"/>
              </a:lnSpc>
            </a:pPr>
            <a:r>
              <a:rPr lang="zh-CN" altLang="en-US" sz="1400" dirty="0">
                <a:solidFill>
                  <a:schemeClr val="tx1"/>
                </a:solidFill>
                <a:latin typeface="微软雅黑 Light" panose="020B0502040204020203" charset="-122"/>
                <a:ea typeface="微软雅黑 Light" panose="020B0502040204020203" charset="-122"/>
              </a:rPr>
              <a:t>  Elf32_Word	p_type;		</a:t>
            </a:r>
            <a:endParaRPr lang="zh-CN" altLang="en-US" sz="1400" dirty="0">
              <a:solidFill>
                <a:schemeClr val="tx1"/>
              </a:solidFill>
              <a:latin typeface="微软雅黑 Light" panose="020B0502040204020203" charset="-122"/>
              <a:ea typeface="微软雅黑 Light" panose="020B0502040204020203" charset="-122"/>
            </a:endParaRPr>
          </a:p>
          <a:p>
            <a:pPr>
              <a:lnSpc>
                <a:spcPct val="130000"/>
              </a:lnSpc>
            </a:pPr>
            <a:r>
              <a:rPr lang="zh-CN" altLang="en-US" sz="1400" dirty="0">
                <a:solidFill>
                  <a:schemeClr val="tx1"/>
                </a:solidFill>
                <a:latin typeface="微软雅黑 Light" panose="020B0502040204020203" charset="-122"/>
                <a:ea typeface="微软雅黑 Light" panose="020B0502040204020203" charset="-122"/>
              </a:rPr>
              <a:t> </a:t>
            </a:r>
            <a:r>
              <a:rPr lang="en-US" altLang="zh-CN" sz="1400" dirty="0">
                <a:solidFill>
                  <a:schemeClr val="tx1"/>
                </a:solidFill>
                <a:latin typeface="微软雅黑 Light" panose="020B0502040204020203" charset="-122"/>
                <a:ea typeface="微软雅黑 Light" panose="020B0502040204020203" charset="-122"/>
              </a:rPr>
              <a:t> </a:t>
            </a:r>
            <a:r>
              <a:rPr lang="zh-CN" altLang="en-US" sz="1400" dirty="0">
                <a:solidFill>
                  <a:schemeClr val="tx1"/>
                </a:solidFill>
                <a:latin typeface="微软雅黑 Light" panose="020B0502040204020203" charset="-122"/>
                <a:ea typeface="微软雅黑 Light" panose="020B0502040204020203" charset="-122"/>
              </a:rPr>
              <a:t>Elf32_Off	</a:t>
            </a:r>
            <a:r>
              <a:rPr lang="en-US" altLang="zh-CN" sz="1400" dirty="0">
                <a:solidFill>
                  <a:schemeClr val="tx1"/>
                </a:solidFill>
                <a:latin typeface="微软雅黑 Light" panose="020B0502040204020203" charset="-122"/>
                <a:ea typeface="微软雅黑 Light" panose="020B0502040204020203" charset="-122"/>
              </a:rPr>
              <a:t>	</a:t>
            </a:r>
            <a:r>
              <a:rPr lang="zh-CN" altLang="en-US" sz="1400" dirty="0">
                <a:solidFill>
                  <a:schemeClr val="tx1"/>
                </a:solidFill>
                <a:latin typeface="微软雅黑 Light" panose="020B0502040204020203" charset="-122"/>
                <a:ea typeface="微软雅黑 Light" panose="020B0502040204020203" charset="-122"/>
              </a:rPr>
              <a:t>p_offset;		</a:t>
            </a:r>
            <a:endParaRPr lang="zh-CN" altLang="en-US" sz="1400" dirty="0">
              <a:solidFill>
                <a:schemeClr val="tx1"/>
              </a:solidFill>
              <a:latin typeface="微软雅黑 Light" panose="020B0502040204020203" charset="-122"/>
              <a:ea typeface="微软雅黑 Light" panose="020B0502040204020203" charset="-122"/>
            </a:endParaRPr>
          </a:p>
          <a:p>
            <a:pPr>
              <a:lnSpc>
                <a:spcPct val="130000"/>
              </a:lnSpc>
            </a:pPr>
            <a:r>
              <a:rPr lang="zh-CN" altLang="en-US" sz="1400" dirty="0">
                <a:solidFill>
                  <a:schemeClr val="tx1"/>
                </a:solidFill>
                <a:latin typeface="微软雅黑 Light" panose="020B0502040204020203" charset="-122"/>
                <a:ea typeface="微软雅黑 Light" panose="020B0502040204020203" charset="-122"/>
              </a:rPr>
              <a:t>  Elf32_Addr	p_vaddr;		  </a:t>
            </a:r>
            <a:endParaRPr lang="zh-CN" altLang="en-US" sz="1400" dirty="0">
              <a:solidFill>
                <a:schemeClr val="tx1"/>
              </a:solidFill>
              <a:latin typeface="微软雅黑 Light" panose="020B0502040204020203" charset="-122"/>
              <a:ea typeface="微软雅黑 Light" panose="020B0502040204020203" charset="-122"/>
            </a:endParaRPr>
          </a:p>
          <a:p>
            <a:pPr>
              <a:lnSpc>
                <a:spcPct val="130000"/>
              </a:lnSpc>
            </a:pPr>
            <a:r>
              <a:rPr lang="en-US" altLang="zh-CN" sz="1400" dirty="0">
                <a:solidFill>
                  <a:schemeClr val="tx1"/>
                </a:solidFill>
                <a:latin typeface="微软雅黑 Light" panose="020B0502040204020203" charset="-122"/>
                <a:ea typeface="微软雅黑 Light" panose="020B0502040204020203" charset="-122"/>
              </a:rPr>
              <a:t>  </a:t>
            </a:r>
            <a:r>
              <a:rPr lang="zh-CN" altLang="en-US" sz="1400" dirty="0">
                <a:solidFill>
                  <a:schemeClr val="tx1"/>
                </a:solidFill>
                <a:latin typeface="微软雅黑 Light" panose="020B0502040204020203" charset="-122"/>
                <a:ea typeface="微软雅黑 Light" panose="020B0502040204020203" charset="-122"/>
              </a:rPr>
              <a:t>Elf32_Addr	p_paddr;		  </a:t>
            </a:r>
            <a:endParaRPr lang="zh-CN" altLang="en-US" sz="1400" dirty="0">
              <a:solidFill>
                <a:schemeClr val="tx1"/>
              </a:solidFill>
              <a:latin typeface="微软雅黑 Light" panose="020B0502040204020203" charset="-122"/>
              <a:ea typeface="微软雅黑 Light" panose="020B0502040204020203" charset="-122"/>
            </a:endParaRPr>
          </a:p>
          <a:p>
            <a:pPr>
              <a:lnSpc>
                <a:spcPct val="130000"/>
              </a:lnSpc>
            </a:pPr>
            <a:r>
              <a:rPr lang="en-US" altLang="zh-CN" sz="1400" dirty="0">
                <a:solidFill>
                  <a:schemeClr val="tx1"/>
                </a:solidFill>
                <a:latin typeface="微软雅黑 Light" panose="020B0502040204020203" charset="-122"/>
                <a:ea typeface="微软雅黑 Light" panose="020B0502040204020203" charset="-122"/>
              </a:rPr>
              <a:t>  </a:t>
            </a:r>
            <a:r>
              <a:rPr lang="zh-CN" altLang="en-US" sz="1400" dirty="0">
                <a:solidFill>
                  <a:schemeClr val="tx1"/>
                </a:solidFill>
                <a:latin typeface="微软雅黑 Light" panose="020B0502040204020203" charset="-122"/>
                <a:ea typeface="微软雅黑 Light" panose="020B0502040204020203" charset="-122"/>
              </a:rPr>
              <a:t>Elf32_Word	p_filesz;		</a:t>
            </a:r>
            <a:endParaRPr lang="zh-CN" altLang="en-US" sz="1400" dirty="0">
              <a:solidFill>
                <a:schemeClr val="tx1"/>
              </a:solidFill>
              <a:latin typeface="微软雅黑 Light" panose="020B0502040204020203" charset="-122"/>
              <a:ea typeface="微软雅黑 Light" panose="020B0502040204020203" charset="-122"/>
            </a:endParaRPr>
          </a:p>
          <a:p>
            <a:pPr>
              <a:lnSpc>
                <a:spcPct val="130000"/>
              </a:lnSpc>
            </a:pPr>
            <a:r>
              <a:rPr lang="zh-CN" altLang="en-US" sz="1400" dirty="0">
                <a:solidFill>
                  <a:schemeClr val="tx1"/>
                </a:solidFill>
                <a:latin typeface="微软雅黑 Light" panose="020B0502040204020203" charset="-122"/>
                <a:ea typeface="微软雅黑 Light" panose="020B0502040204020203" charset="-122"/>
              </a:rPr>
              <a:t>  Elf32_Word	p_memsz;		  </a:t>
            </a:r>
            <a:endParaRPr lang="zh-CN" altLang="en-US" sz="1400" dirty="0">
              <a:solidFill>
                <a:schemeClr val="tx1"/>
              </a:solidFill>
              <a:latin typeface="微软雅黑 Light" panose="020B0502040204020203" charset="-122"/>
              <a:ea typeface="微软雅黑 Light" panose="020B0502040204020203" charset="-122"/>
            </a:endParaRPr>
          </a:p>
          <a:p>
            <a:pPr>
              <a:lnSpc>
                <a:spcPct val="130000"/>
              </a:lnSpc>
            </a:pPr>
            <a:r>
              <a:rPr lang="en-US" altLang="zh-CN" sz="1400" dirty="0">
                <a:solidFill>
                  <a:schemeClr val="tx1"/>
                </a:solidFill>
                <a:latin typeface="微软雅黑 Light" panose="020B0502040204020203" charset="-122"/>
                <a:ea typeface="微软雅黑 Light" panose="020B0502040204020203" charset="-122"/>
              </a:rPr>
              <a:t>  </a:t>
            </a:r>
            <a:r>
              <a:rPr lang="zh-CN" altLang="en-US" sz="1400" dirty="0">
                <a:solidFill>
                  <a:schemeClr val="tx1"/>
                </a:solidFill>
                <a:latin typeface="微软雅黑 Light" panose="020B0502040204020203" charset="-122"/>
                <a:ea typeface="微软雅黑 Light" panose="020B0502040204020203" charset="-122"/>
              </a:rPr>
              <a:t>Elf32_Word	p_flags;		  </a:t>
            </a:r>
            <a:endParaRPr lang="zh-CN" altLang="en-US" sz="1400" dirty="0">
              <a:solidFill>
                <a:schemeClr val="tx1"/>
              </a:solidFill>
              <a:latin typeface="微软雅黑 Light" panose="020B0502040204020203" charset="-122"/>
              <a:ea typeface="微软雅黑 Light" panose="020B0502040204020203" charset="-122"/>
            </a:endParaRPr>
          </a:p>
          <a:p>
            <a:pPr>
              <a:lnSpc>
                <a:spcPct val="130000"/>
              </a:lnSpc>
            </a:pPr>
            <a:r>
              <a:rPr lang="zh-CN" altLang="en-US" sz="1400" dirty="0">
                <a:solidFill>
                  <a:schemeClr val="tx1"/>
                </a:solidFill>
                <a:latin typeface="微软雅黑 Light" panose="020B0502040204020203" charset="-122"/>
                <a:ea typeface="微软雅黑 Light" panose="020B0502040204020203" charset="-122"/>
              </a:rPr>
              <a:t> </a:t>
            </a:r>
            <a:r>
              <a:rPr lang="en-US" altLang="zh-CN" sz="1400" dirty="0">
                <a:solidFill>
                  <a:schemeClr val="tx1"/>
                </a:solidFill>
                <a:latin typeface="微软雅黑 Light" panose="020B0502040204020203" charset="-122"/>
                <a:ea typeface="微软雅黑 Light" panose="020B0502040204020203" charset="-122"/>
              </a:rPr>
              <a:t> </a:t>
            </a:r>
            <a:r>
              <a:rPr lang="zh-CN" altLang="en-US" sz="1400" dirty="0">
                <a:solidFill>
                  <a:schemeClr val="tx1"/>
                </a:solidFill>
                <a:latin typeface="微软雅黑 Light" panose="020B0502040204020203" charset="-122"/>
                <a:ea typeface="微软雅黑 Light" panose="020B0502040204020203" charset="-122"/>
              </a:rPr>
              <a:t>Elf32_Word	p_align;		</a:t>
            </a:r>
            <a:endParaRPr lang="zh-CN" altLang="en-US" sz="1400" dirty="0">
              <a:solidFill>
                <a:schemeClr val="tx1"/>
              </a:solidFill>
              <a:latin typeface="微软雅黑 Light" panose="020B0502040204020203" charset="-122"/>
              <a:ea typeface="微软雅黑 Light" panose="020B0502040204020203" charset="-122"/>
            </a:endParaRPr>
          </a:p>
          <a:p>
            <a:pPr>
              <a:lnSpc>
                <a:spcPct val="130000"/>
              </a:lnSpc>
            </a:pPr>
            <a:r>
              <a:rPr lang="zh-CN" altLang="en-US" sz="1400" dirty="0">
                <a:solidFill>
                  <a:schemeClr val="tx1"/>
                </a:solidFill>
                <a:latin typeface="微软雅黑 Light" panose="020B0502040204020203" charset="-122"/>
                <a:ea typeface="微软雅黑 Light" panose="020B0502040204020203" charset="-122"/>
              </a:rPr>
              <a:t>} Elf32_Phdr;</a:t>
            </a:r>
            <a:endParaRPr lang="zh-CN" altLang="en-US" sz="1400" dirty="0">
              <a:solidFill>
                <a:schemeClr val="tx1"/>
              </a:solidFill>
              <a:latin typeface="微软雅黑 Light" panose="020B0502040204020203" charset="-122"/>
              <a:ea typeface="微软雅黑 Light" panose="020B0502040204020203" charset="-122"/>
            </a:endParaRPr>
          </a:p>
        </p:txBody>
      </p:sp>
      <p:sp>
        <p:nvSpPr>
          <p:cNvPr id="9" name="文本框 8"/>
          <p:cNvSpPr txBox="1"/>
          <p:nvPr/>
        </p:nvSpPr>
        <p:spPr>
          <a:xfrm>
            <a:off x="5755640" y="2286635"/>
            <a:ext cx="5325745" cy="2327910"/>
          </a:xfrm>
          <a:prstGeom prst="rect">
            <a:avLst/>
          </a:prstGeom>
          <a:noFill/>
        </p:spPr>
        <p:txBody>
          <a:bodyPr wrap="square" rtlCol="0">
            <a:spAutoFit/>
          </a:bodyPr>
          <a:p>
            <a:pPr>
              <a:lnSpc>
                <a:spcPct val="130000"/>
              </a:lnSpc>
            </a:pPr>
            <a:r>
              <a:rPr lang="zh-CN" altLang="en-US" sz="1400" dirty="0">
                <a:solidFill>
                  <a:schemeClr val="tx1"/>
                </a:solidFill>
                <a:latin typeface="微软雅黑 Light" panose="020B0502040204020203" charset="-122"/>
                <a:ea typeface="微软雅黑 Light" panose="020B0502040204020203" charset="-122"/>
              </a:rPr>
              <a:t>p_type：当前Program header所描述的段的类型。</a:t>
            </a:r>
            <a:endParaRPr lang="zh-CN" altLang="en-US" sz="1400" dirty="0">
              <a:solidFill>
                <a:schemeClr val="tx1"/>
              </a:solidFill>
              <a:latin typeface="微软雅黑 Light" panose="020B0502040204020203" charset="-122"/>
              <a:ea typeface="微软雅黑 Light" panose="020B0502040204020203" charset="-122"/>
            </a:endParaRPr>
          </a:p>
          <a:p>
            <a:pPr>
              <a:lnSpc>
                <a:spcPct val="130000"/>
              </a:lnSpc>
            </a:pPr>
            <a:r>
              <a:rPr lang="zh-CN" altLang="en-US" sz="1400" dirty="0">
                <a:solidFill>
                  <a:schemeClr val="tx1"/>
                </a:solidFill>
                <a:latin typeface="微软雅黑 Light" panose="020B0502040204020203" charset="-122"/>
                <a:ea typeface="微软雅黑 Light" panose="020B0502040204020203" charset="-122"/>
              </a:rPr>
              <a:t>p_offset：段的第一个字节在文件中的偏移</a:t>
            </a:r>
            <a:endParaRPr lang="zh-CN" altLang="en-US" sz="1400" dirty="0">
              <a:solidFill>
                <a:schemeClr val="tx1"/>
              </a:solidFill>
              <a:latin typeface="微软雅黑 Light" panose="020B0502040204020203" charset="-122"/>
              <a:ea typeface="微软雅黑 Light" panose="020B0502040204020203" charset="-122"/>
            </a:endParaRPr>
          </a:p>
          <a:p>
            <a:pPr>
              <a:lnSpc>
                <a:spcPct val="130000"/>
              </a:lnSpc>
            </a:pPr>
            <a:r>
              <a:rPr lang="zh-CN" altLang="en-US" sz="1400" dirty="0">
                <a:solidFill>
                  <a:schemeClr val="tx1"/>
                </a:solidFill>
                <a:latin typeface="微软雅黑 Light" panose="020B0502040204020203" charset="-122"/>
                <a:ea typeface="微软雅黑 Light" panose="020B0502040204020203" charset="-122"/>
              </a:rPr>
              <a:t>p_vadd：段的一个字节在内存中的虚拟地址</a:t>
            </a:r>
            <a:endParaRPr lang="zh-CN" altLang="en-US" sz="1400" dirty="0">
              <a:solidFill>
                <a:schemeClr val="tx1"/>
              </a:solidFill>
              <a:latin typeface="微软雅黑 Light" panose="020B0502040204020203" charset="-122"/>
              <a:ea typeface="微软雅黑 Light" panose="020B0502040204020203" charset="-122"/>
            </a:endParaRPr>
          </a:p>
          <a:p>
            <a:pPr>
              <a:lnSpc>
                <a:spcPct val="130000"/>
              </a:lnSpc>
            </a:pPr>
            <a:r>
              <a:rPr lang="zh-CN" altLang="en-US" sz="1400" dirty="0">
                <a:solidFill>
                  <a:schemeClr val="tx1"/>
                </a:solidFill>
                <a:latin typeface="微软雅黑 Light" panose="020B0502040204020203" charset="-122"/>
                <a:ea typeface="微软雅黑 Light" panose="020B0502040204020203" charset="-122"/>
              </a:rPr>
              <a:t>p_paddr：在物理内存定位相关的系统中，此项是为物理地址保留。</a:t>
            </a:r>
            <a:endParaRPr lang="zh-CN" altLang="en-US" sz="1400" dirty="0">
              <a:solidFill>
                <a:schemeClr val="tx1"/>
              </a:solidFill>
              <a:latin typeface="微软雅黑 Light" panose="020B0502040204020203" charset="-122"/>
              <a:ea typeface="微软雅黑 Light" panose="020B0502040204020203" charset="-122"/>
            </a:endParaRPr>
          </a:p>
          <a:p>
            <a:pPr>
              <a:lnSpc>
                <a:spcPct val="130000"/>
              </a:lnSpc>
            </a:pPr>
            <a:r>
              <a:rPr lang="zh-CN" altLang="en-US" sz="1400" dirty="0">
                <a:solidFill>
                  <a:schemeClr val="tx1"/>
                </a:solidFill>
                <a:latin typeface="微软雅黑 Light" panose="020B0502040204020203" charset="-122"/>
                <a:ea typeface="微软雅黑 Light" panose="020B0502040204020203" charset="-122"/>
              </a:rPr>
              <a:t>p_filesz：段在文件中的长度。</a:t>
            </a:r>
            <a:endParaRPr lang="zh-CN" altLang="en-US" sz="1400" dirty="0">
              <a:solidFill>
                <a:schemeClr val="tx1"/>
              </a:solidFill>
              <a:latin typeface="微软雅黑 Light" panose="020B0502040204020203" charset="-122"/>
              <a:ea typeface="微软雅黑 Light" panose="020B0502040204020203" charset="-122"/>
            </a:endParaRPr>
          </a:p>
          <a:p>
            <a:pPr>
              <a:lnSpc>
                <a:spcPct val="130000"/>
              </a:lnSpc>
            </a:pPr>
            <a:r>
              <a:rPr lang="zh-CN" altLang="en-US" sz="1400" dirty="0">
                <a:solidFill>
                  <a:schemeClr val="tx1"/>
                </a:solidFill>
                <a:latin typeface="微软雅黑 Light" panose="020B0502040204020203" charset="-122"/>
                <a:ea typeface="微软雅黑 Light" panose="020B0502040204020203" charset="-122"/>
              </a:rPr>
              <a:t>p_memsz：段在内存中的长度。</a:t>
            </a:r>
            <a:endParaRPr lang="zh-CN" altLang="en-US" sz="1400" dirty="0">
              <a:solidFill>
                <a:schemeClr val="tx1"/>
              </a:solidFill>
              <a:latin typeface="微软雅黑 Light" panose="020B0502040204020203" charset="-122"/>
              <a:ea typeface="微软雅黑 Light" panose="020B0502040204020203" charset="-122"/>
            </a:endParaRPr>
          </a:p>
          <a:p>
            <a:pPr>
              <a:lnSpc>
                <a:spcPct val="130000"/>
              </a:lnSpc>
            </a:pPr>
            <a:r>
              <a:rPr lang="zh-CN" altLang="en-US" sz="1400" dirty="0">
                <a:solidFill>
                  <a:schemeClr val="tx1"/>
                </a:solidFill>
                <a:latin typeface="微软雅黑 Light" panose="020B0502040204020203" charset="-122"/>
                <a:ea typeface="微软雅黑 Light" panose="020B0502040204020203" charset="-122"/>
              </a:rPr>
              <a:t>p_flags：与段相关的标志。</a:t>
            </a:r>
            <a:endParaRPr lang="zh-CN" altLang="en-US" sz="1400" dirty="0">
              <a:solidFill>
                <a:schemeClr val="tx1"/>
              </a:solidFill>
              <a:latin typeface="微软雅黑 Light" panose="020B0502040204020203" charset="-122"/>
              <a:ea typeface="微软雅黑 Light" panose="020B0502040204020203" charset="-122"/>
            </a:endParaRPr>
          </a:p>
          <a:p>
            <a:pPr>
              <a:lnSpc>
                <a:spcPct val="130000"/>
              </a:lnSpc>
            </a:pPr>
            <a:r>
              <a:rPr lang="zh-CN" altLang="en-US" sz="1400" dirty="0">
                <a:solidFill>
                  <a:schemeClr val="tx1"/>
                </a:solidFill>
                <a:latin typeface="微软雅黑 Light" panose="020B0502040204020203" charset="-122"/>
                <a:ea typeface="微软雅黑 Light" panose="020B0502040204020203" charset="-122"/>
              </a:rPr>
              <a:t>p_align：根据此项值来确定段在文件及内存中如何对齐</a:t>
            </a:r>
            <a:endParaRPr lang="zh-CN" altLang="en-US" sz="1400" dirty="0">
              <a:solidFill>
                <a:schemeClr val="tx1"/>
              </a:solidFill>
              <a:latin typeface="微软雅黑 Light" panose="020B0502040204020203" charset="-122"/>
              <a:ea typeface="微软雅黑 Light" panose="020B0502040204020203" charset="-122"/>
            </a:endParaRPr>
          </a:p>
        </p:txBody>
      </p:sp>
    </p:spTree>
  </p:cSld>
  <p:clrMapOvr>
    <a:masterClrMapping/>
  </p:clrMapOvr>
</p:sld>
</file>

<file path=ppt/theme/theme1.xml><?xml version="1.0" encoding="utf-8"?>
<a:theme xmlns:a="http://schemas.openxmlformats.org/drawingml/2006/main" name="Office 主题​​">
  <a:themeElements>
    <a:clrScheme name="自定义 6">
      <a:dk1>
        <a:sysClr val="windowText" lastClr="000000"/>
      </a:dk1>
      <a:lt1>
        <a:sysClr val="window" lastClr="FFFFFF"/>
      </a:lt1>
      <a:dk2>
        <a:srgbClr val="44546A"/>
      </a:dk2>
      <a:lt2>
        <a:srgbClr val="E7E6E6"/>
      </a:lt2>
      <a:accent1>
        <a:srgbClr val="006D39"/>
      </a:accent1>
      <a:accent2>
        <a:srgbClr val="008F77"/>
      </a:accent2>
      <a:accent3>
        <a:srgbClr val="ED7D31"/>
      </a:accent3>
      <a:accent4>
        <a:srgbClr val="FFC000"/>
      </a:accent4>
      <a:accent5>
        <a:srgbClr val="5B9BD5"/>
      </a:accent5>
      <a:accent6>
        <a:srgbClr val="F4F9F1"/>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8711</Words>
  <Application>WPS 演示</Application>
  <PresentationFormat>宽屏</PresentationFormat>
  <Paragraphs>988</Paragraphs>
  <Slides>37</Slides>
  <Notes>0</Notes>
  <HiddenSlides>0</HiddenSlides>
  <MMClips>0</MMClips>
  <ScaleCrop>false</ScaleCrop>
  <HeadingPairs>
    <vt:vector size="6" baseType="variant">
      <vt:variant>
        <vt:lpstr>已用的字体</vt:lpstr>
      </vt:variant>
      <vt:variant>
        <vt:i4>25</vt:i4>
      </vt:variant>
      <vt:variant>
        <vt:lpstr>主题</vt:lpstr>
      </vt:variant>
      <vt:variant>
        <vt:i4>1</vt:i4>
      </vt:variant>
      <vt:variant>
        <vt:lpstr>幻灯片标题</vt:lpstr>
      </vt:variant>
      <vt:variant>
        <vt:i4>37</vt:i4>
      </vt:variant>
    </vt:vector>
  </HeadingPairs>
  <TitlesOfParts>
    <vt:vector size="63" baseType="lpstr">
      <vt:lpstr>Arial</vt:lpstr>
      <vt:lpstr>方正书宋_GBK</vt:lpstr>
      <vt:lpstr>Wingdings</vt:lpstr>
      <vt:lpstr>微软雅黑</vt:lpstr>
      <vt:lpstr>汉仪旗黑</vt:lpstr>
      <vt:lpstr>DIN Light</vt:lpstr>
      <vt:lpstr>微软雅黑 Light</vt:lpstr>
      <vt:lpstr>思源黑体 CN Light</vt:lpstr>
      <vt:lpstr>思源黑体 CN Bold</vt:lpstr>
      <vt:lpstr>思源黑体 CN Light</vt:lpstr>
      <vt:lpstr>Segoe UI</vt:lpstr>
      <vt:lpstr>微软雅黑 Light</vt:lpstr>
      <vt:lpstr>Segoe UI Light</vt:lpstr>
      <vt:lpstr>思源黑体 CN Bold</vt:lpstr>
      <vt:lpstr>Segoe UI Semilight</vt:lpstr>
      <vt:lpstr>Thonburi</vt:lpstr>
      <vt:lpstr>Cambria</vt:lpstr>
      <vt:lpstr>宋体</vt:lpstr>
      <vt:lpstr>微软雅黑</vt:lpstr>
      <vt:lpstr>等线</vt:lpstr>
      <vt:lpstr>汉仪中等线KW</vt:lpstr>
      <vt:lpstr>等线 Light</vt:lpstr>
      <vt:lpstr>Arial Unicode MS</vt:lpstr>
      <vt:lpstr>苹方-简</vt:lpstr>
      <vt:lpstr>汉仪书宋二KW</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张伟崇 张伟崇</dc:creator>
  <cp:lastModifiedBy>yue</cp:lastModifiedBy>
  <cp:revision>34</cp:revision>
  <dcterms:created xsi:type="dcterms:W3CDTF">2022-07-09T16:38:48Z</dcterms:created>
  <dcterms:modified xsi:type="dcterms:W3CDTF">2022-07-09T16:38:48Z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2052-3.9.6.6441</vt:lpwstr>
  </property>
</Properties>
</file>